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5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75298C-26C7-4C2C-8AEA-56561FF07E36}" v="10" dt="2022-08-27T08:35:17.589"/>
    <p1510:client id="{C97E0362-382C-E12C-B678-B4EBA64FC305}" v="65" dt="2022-11-29T09:04:43.9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35" d="100"/>
          <a:sy n="35" d="100"/>
        </p:scale>
        <p:origin x="56" y="7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A714-DF2C-3AEA-637B-F2A2DDE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A78DDE-FB3D-E558-FD5E-FBFF3F2CC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8F189-8061-8D9B-9530-B465EA926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2472F-1E70-F9F0-7D42-168325252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CAA4A-4164-A4E6-E231-46412BEEF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804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06CAF-C0C0-0169-F6DA-3BE93DF8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C2039-20E1-F793-DFE6-FEE9F224FD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306DE-0BA1-6030-78F1-C8AE4C960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BA62C1-20F1-5756-9EDE-30BB7FC31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CCC2C-BEB9-DB22-542A-166E103A1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4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037CBF-751E-100C-B901-99C9ED4AAB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B1A3B1-B808-9A9D-EA38-234C650CA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7EB8-4172-7549-7DA7-544533BCD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928D6-7BE7-5477-91D4-C31051449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071B9-9AEC-8A5C-3356-8BEEB85D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390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BD5FF-DF36-6DB1-AC18-7AC351CE8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8991F-33D8-CC20-B8FB-C365C6620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C19CD-BFFB-853F-C664-9CFCE89BA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495C1-F5DA-CBEE-9FD5-1F7936FA2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C558C-0284-24BA-6CF5-34B5D09C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452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29A57-4948-D808-1653-2F52C0B7C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3499A-3D38-38A6-84A7-E3D1F0A1E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EE227-7ED2-491D-11C6-B796A3978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5AB704-4621-3D74-BDC1-0E85D8AB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B7993-2844-58BF-3BB7-0F8F2745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5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75424-1270-0191-E459-F8CD4BD63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4A3A3-7957-4C04-F7DF-59F7C0BDC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7FB84-EC96-FD84-32A2-7B5587DB18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6ED99-B4F4-9963-6033-9C2AFE63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86506B-47CB-3303-D880-A5C2A77DF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F0071-2D44-5E61-83D6-B3930811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4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F22D6-7EC9-AD47-ADC3-465258B3B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D70FE-D3B5-4790-43D1-D7F83AF49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7BC46A-BC63-D2D3-72AB-6061587FA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702088-668A-A06E-8526-8A9D54451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AA3A0-D84A-4CD8-4646-FF4B76E0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0D86F8-ED87-5AEF-3EEC-ED40DC8B0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A76E6-47DE-BD50-FB62-8AD3CD45C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BD6A0A-3720-8DF7-E128-1958DB28C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022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F35DB-87B4-02D3-8400-3CD6E72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060CD8-D924-FBD9-18C0-A1EDA5AA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E825AB-AAF8-2BE4-DA32-492A9A844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7D9DBF-1BA4-117B-1004-C313302A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18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B0883-679D-1318-C6BA-07532B3DA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7D9149-4DAE-13E1-336E-8A3ADBDB0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BC869-EF98-53EB-1E8C-949848EE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15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608D9-431F-818D-FCE9-5E4482AB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0B6C3-9A84-D09B-DF52-E47DE57558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DBE986-CA09-79A4-44CF-7F4D2A35E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9A2B3-3212-D1A1-7C1F-51234979D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EB9D8-598E-8468-9A0A-067456A9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AE011-0AF7-941B-F78F-CDCD4F50D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82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3D623-87B2-FE1F-6E30-63B4A391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382173-4790-56E9-02C6-FD1A2EC397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4E8347-B86B-A8AD-3C1E-BEF068024B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E23509-5DD6-C98C-E730-9A0DBC3C3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2BDBE-99D5-3065-E413-C66B5BEB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3DF53-D6E1-2510-19E5-2F6997E8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23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734052-7AB8-57AE-7E11-29720FC7B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AFF06-8D99-A073-144F-1D511B02B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C6B89-7C2F-F4C0-78BF-356A409661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EFE1E-C70A-4F9F-819A-6BAF8A1C7D8A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01848-F75A-EEA9-BEB1-E8397726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37903-89A1-C3B6-9239-5D6FF65E1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A42EE-077D-4B67-A498-8AA2122C7F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73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761471" y="1416624"/>
            <a:ext cx="2744083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1E4E79"/>
                </a:solidFill>
                <a:ea typeface="+mn-lt"/>
                <a:cs typeface="+mn-lt"/>
              </a:rPr>
              <a:t>Food nutrition and health and food provenance.</a:t>
            </a:r>
            <a:endParaRPr lang="en-US" b="1" dirty="0">
              <a:solidFill>
                <a:srgbClr val="1E4E79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4563539" y="4057148"/>
            <a:ext cx="3547528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1E4E79"/>
                </a:solidFill>
                <a:ea typeface="+mn-lt"/>
                <a:cs typeface="+mn-lt"/>
              </a:rPr>
              <a:t>Food science/cooking methods linking to nutrition</a:t>
            </a:r>
            <a:endParaRPr lang="en-US" b="1" dirty="0">
              <a:solidFill>
                <a:srgbClr val="1E4E79"/>
              </a:solidFill>
            </a:endParaRP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8847" y="97404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119974" y="395961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05774" y="151991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3839635" y="559375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  <a:endCxn id="35" idx="1"/>
          </p:cNvCxnSpPr>
          <p:nvPr/>
        </p:nvCxnSpPr>
        <p:spPr>
          <a:xfrm>
            <a:off x="4522260" y="3975627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B2F0EB4A-2A4F-735F-5DB4-4B6C3A443627}"/>
              </a:ext>
            </a:extLst>
          </p:cNvPr>
          <p:cNvSpPr/>
          <p:nvPr/>
        </p:nvSpPr>
        <p:spPr>
          <a:xfrm rot="16200000">
            <a:off x="-3194960" y="3199331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 Food preparation and nutrition Year 10</a:t>
            </a:r>
          </a:p>
        </p:txBody>
      </p:sp>
      <p:sp>
        <p:nvSpPr>
          <p:cNvPr id="68" name="Arrow: Pentagon 67">
            <a:extLst>
              <a:ext uri="{FF2B5EF4-FFF2-40B4-BE49-F238E27FC236}">
                <a16:creationId xmlns:a16="http://schemas.microsoft.com/office/drawing/2014/main" id="{58EA2489-9DF8-1E84-3377-14918C4C9782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20D20E8-C84F-3B3C-0CA4-D46CC45BB502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E79774E-B25D-D9D8-8A48-C5B281315929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F85D32-C818-D5A9-5EB9-AB3AA369C4BF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2214F8B-60EC-4F81-D609-158832228904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80BD198-F416-7D6D-CE35-57194EA307CE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B18397-E82B-475A-E214-F604B07CEE3C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951309-B735-A5C4-2568-376D3F2DC827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C8AD7B-426D-0837-B303-59BD2ABB4B8A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C8816E2E-5A56-ACB2-8B7C-89D278DED740}"/>
              </a:ext>
            </a:extLst>
          </p:cNvPr>
          <p:cNvSpPr/>
          <p:nvPr/>
        </p:nvSpPr>
        <p:spPr>
          <a:xfrm>
            <a:off x="8346164" y="1478648"/>
            <a:ext cx="3336139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1E4E79"/>
                </a:solidFill>
                <a:ea typeface="+mn-lt"/>
                <a:cs typeface="+mn-lt"/>
              </a:rPr>
              <a:t>Food choices linking to nutrition and provenance</a:t>
            </a:r>
            <a:endParaRPr lang="en-GB" b="1">
              <a:solidFill>
                <a:srgbClr val="1E4E79"/>
              </a:solidFill>
              <a:cs typeface="Calibri"/>
            </a:endParaRPr>
          </a:p>
        </p:txBody>
      </p:sp>
      <p:sp>
        <p:nvSpPr>
          <p:cNvPr id="65" name="Flowchart: Display 64">
            <a:extLst>
              <a:ext uri="{FF2B5EF4-FFF2-40B4-BE49-F238E27FC236}">
                <a16:creationId xmlns:a16="http://schemas.microsoft.com/office/drawing/2014/main" id="{1BBF3CE0-6F0E-6E9E-8A4E-D1A3A71A05DE}"/>
              </a:ext>
            </a:extLst>
          </p:cNvPr>
          <p:cNvSpPr/>
          <p:nvPr/>
        </p:nvSpPr>
        <p:spPr>
          <a:xfrm rot="16200000">
            <a:off x="7707841" y="39596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908E7FF-BE00-9448-04D0-837BCBA2D944}"/>
              </a:ext>
            </a:extLst>
          </p:cNvPr>
          <p:cNvCxnSpPr>
            <a:cxnSpLocks/>
          </p:cNvCxnSpPr>
          <p:nvPr/>
        </p:nvCxnSpPr>
        <p:spPr>
          <a:xfrm>
            <a:off x="8390466" y="1534165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" r="9533" b="35814"/>
          <a:stretch/>
        </p:blipFill>
        <p:spPr>
          <a:xfrm>
            <a:off x="361273" y="353411"/>
            <a:ext cx="860509" cy="7315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47" b="19636"/>
          <a:stretch/>
        </p:blipFill>
        <p:spPr>
          <a:xfrm>
            <a:off x="7924682" y="430769"/>
            <a:ext cx="931568" cy="7627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285" b="16039"/>
          <a:stretch/>
        </p:blipFill>
        <p:spPr>
          <a:xfrm>
            <a:off x="4107369" y="5695449"/>
            <a:ext cx="870797" cy="78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36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8B0B755-7507-9DD1-C801-0AED5E9B744C}"/>
              </a:ext>
            </a:extLst>
          </p:cNvPr>
          <p:cNvSpPr/>
          <p:nvPr/>
        </p:nvSpPr>
        <p:spPr>
          <a:xfrm>
            <a:off x="841215" y="1469787"/>
            <a:ext cx="2744083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1E4E79"/>
                </a:solidFill>
                <a:ea typeface="+mn-lt"/>
                <a:cs typeface="+mn-lt"/>
              </a:rPr>
              <a:t>NEA 1 Food investigation and retrieval activities</a:t>
            </a:r>
            <a:endParaRPr lang="en-US" b="1" dirty="0">
              <a:solidFill>
                <a:srgbClr val="1E4E79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917D6DD-B834-2787-B51C-ABFDDD1D3376}"/>
              </a:ext>
            </a:extLst>
          </p:cNvPr>
          <p:cNvSpPr/>
          <p:nvPr/>
        </p:nvSpPr>
        <p:spPr>
          <a:xfrm>
            <a:off x="4563539" y="4057148"/>
            <a:ext cx="3547528" cy="163830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b="1" dirty="0">
                <a:solidFill>
                  <a:srgbClr val="1E4E79"/>
                </a:solidFill>
                <a:ea typeface="+mn-lt"/>
                <a:cs typeface="+mn-lt"/>
              </a:rPr>
              <a:t>NEA 2 Food Preparation and retrieval activities</a:t>
            </a:r>
            <a:endParaRPr lang="en-GB" sz="1600" b="1" dirty="0">
              <a:solidFill>
                <a:srgbClr val="1E4E79"/>
              </a:solidFill>
              <a:ea typeface="+mn-lt"/>
              <a:cs typeface="+mn-lt"/>
            </a:endParaRPr>
          </a:p>
        </p:txBody>
      </p:sp>
      <p:pic>
        <p:nvPicPr>
          <p:cNvPr id="18" name="Picture 17" descr="\\SMSFILE01\staffdata$\judsonl\Downloads\Sandymoor-MASTER-strap.jpg">
            <a:extLst>
              <a:ext uri="{FF2B5EF4-FFF2-40B4-BE49-F238E27FC236}">
                <a16:creationId xmlns:a16="http://schemas.microsoft.com/office/drawing/2014/main" id="{76B43335-EFF5-1E4D-5FAA-B7353A773A73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8847" y="97404"/>
            <a:ext cx="1490662" cy="1547816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Flowchart: Display 27">
            <a:extLst>
              <a:ext uri="{FF2B5EF4-FFF2-40B4-BE49-F238E27FC236}">
                <a16:creationId xmlns:a16="http://schemas.microsoft.com/office/drawing/2014/main" id="{2F90FEE4-5CFA-0B36-6954-7A7DD9844D1C}"/>
              </a:ext>
            </a:extLst>
          </p:cNvPr>
          <p:cNvSpPr/>
          <p:nvPr/>
        </p:nvSpPr>
        <p:spPr>
          <a:xfrm rot="16200000">
            <a:off x="119974" y="395961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BD13F92-B15A-2D7F-4A6D-EF92AFAC4756}"/>
              </a:ext>
            </a:extLst>
          </p:cNvPr>
          <p:cNvCxnSpPr>
            <a:cxnSpLocks/>
          </p:cNvCxnSpPr>
          <p:nvPr/>
        </p:nvCxnSpPr>
        <p:spPr>
          <a:xfrm>
            <a:off x="805774" y="1519911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isplay 34">
            <a:extLst>
              <a:ext uri="{FF2B5EF4-FFF2-40B4-BE49-F238E27FC236}">
                <a16:creationId xmlns:a16="http://schemas.microsoft.com/office/drawing/2014/main" id="{6685C9BD-1875-D35C-542F-1DDA91772921}"/>
              </a:ext>
            </a:extLst>
          </p:cNvPr>
          <p:cNvSpPr/>
          <p:nvPr/>
        </p:nvSpPr>
        <p:spPr>
          <a:xfrm rot="5400000">
            <a:off x="3839635" y="5593757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0E37F06-76B0-8D5E-AB78-C5FFDD035730}"/>
              </a:ext>
            </a:extLst>
          </p:cNvPr>
          <p:cNvCxnSpPr>
            <a:cxnSpLocks/>
            <a:endCxn id="35" idx="1"/>
          </p:cNvCxnSpPr>
          <p:nvPr/>
        </p:nvCxnSpPr>
        <p:spPr>
          <a:xfrm>
            <a:off x="4522260" y="3975627"/>
            <a:ext cx="0" cy="1376830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B2F0EB4A-2A4F-735F-5DB4-4B6C3A443627}"/>
              </a:ext>
            </a:extLst>
          </p:cNvPr>
          <p:cNvSpPr/>
          <p:nvPr/>
        </p:nvSpPr>
        <p:spPr>
          <a:xfrm rot="16200000">
            <a:off x="-3194960" y="3199331"/>
            <a:ext cx="6858000" cy="459339"/>
          </a:xfrm>
          <a:prstGeom prst="rect">
            <a:avLst/>
          </a:prstGeom>
          <a:gradFill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 Food preparation and nutrition Year 11</a:t>
            </a:r>
          </a:p>
        </p:txBody>
      </p:sp>
      <p:sp>
        <p:nvSpPr>
          <p:cNvPr id="68" name="Arrow: Pentagon 67">
            <a:extLst>
              <a:ext uri="{FF2B5EF4-FFF2-40B4-BE49-F238E27FC236}">
                <a16:creationId xmlns:a16="http://schemas.microsoft.com/office/drawing/2014/main" id="{58EA2489-9DF8-1E84-3377-14918C4C9782}"/>
              </a:ext>
            </a:extLst>
          </p:cNvPr>
          <p:cNvSpPr/>
          <p:nvPr/>
        </p:nvSpPr>
        <p:spPr>
          <a:xfrm>
            <a:off x="452853" y="3304089"/>
            <a:ext cx="11681998" cy="732491"/>
          </a:xfrm>
          <a:prstGeom prst="homePlate">
            <a:avLst/>
          </a:prstGeom>
          <a:gradFill flip="none" rotWithShape="1">
            <a:gsLst>
              <a:gs pos="0">
                <a:srgbClr val="2D508F"/>
              </a:gs>
              <a:gs pos="32000">
                <a:srgbClr val="00B0F0"/>
              </a:gs>
              <a:gs pos="67000">
                <a:srgbClr val="92D050"/>
              </a:gs>
              <a:gs pos="100000">
                <a:srgbClr val="00B050"/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20D20E8-C84F-3B3C-0CA4-D46CC45BB502}"/>
              </a:ext>
            </a:extLst>
          </p:cNvPr>
          <p:cNvSpPr txBox="1"/>
          <p:nvPr/>
        </p:nvSpPr>
        <p:spPr>
          <a:xfrm>
            <a:off x="60002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1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AE79774E-B25D-D9D8-8A48-C5B281315929}"/>
              </a:ext>
            </a:extLst>
          </p:cNvPr>
          <p:cNvSpPr txBox="1"/>
          <p:nvPr/>
        </p:nvSpPr>
        <p:spPr>
          <a:xfrm>
            <a:off x="249360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0F85D32-C818-D5A9-5EB9-AB3AA369C4BF}"/>
              </a:ext>
            </a:extLst>
          </p:cNvPr>
          <p:cNvSpPr txBox="1"/>
          <p:nvPr/>
        </p:nvSpPr>
        <p:spPr>
          <a:xfrm>
            <a:off x="438718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2214F8B-60EC-4F81-D609-158832228904}"/>
              </a:ext>
            </a:extLst>
          </p:cNvPr>
          <p:cNvSpPr txBox="1"/>
          <p:nvPr/>
        </p:nvSpPr>
        <p:spPr>
          <a:xfrm>
            <a:off x="6280765" y="344252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80BD198-F416-7D6D-CE35-57194EA307CE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AB18397-E82B-475A-E214-F604B07CEE3C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951309-B735-A5C4-2568-376D3F2DC827}"/>
              </a:ext>
            </a:extLst>
          </p:cNvPr>
          <p:cNvSpPr txBox="1"/>
          <p:nvPr/>
        </p:nvSpPr>
        <p:spPr>
          <a:xfrm>
            <a:off x="8174345" y="3450740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7C8AD7B-426D-0837-B303-59BD2ABB4B8A}"/>
              </a:ext>
            </a:extLst>
          </p:cNvPr>
          <p:cNvSpPr txBox="1"/>
          <p:nvPr/>
        </p:nvSpPr>
        <p:spPr>
          <a:xfrm>
            <a:off x="10047287" y="3438739"/>
            <a:ext cx="1266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Half Term 6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C8816E2E-5A56-ACB2-8B7C-89D278DED740}"/>
              </a:ext>
            </a:extLst>
          </p:cNvPr>
          <p:cNvSpPr/>
          <p:nvPr/>
        </p:nvSpPr>
        <p:spPr>
          <a:xfrm>
            <a:off x="8379217" y="1463884"/>
            <a:ext cx="3336139" cy="16970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2D508F"/>
                </a:solidFill>
              </a:rPr>
              <a:t>Examination preparation </a:t>
            </a:r>
            <a:r>
              <a:rPr lang="en-GB" sz="1600" b="1">
                <a:solidFill>
                  <a:srgbClr val="2D508F"/>
                </a:solidFill>
              </a:rPr>
              <a:t>and exam</a:t>
            </a:r>
            <a:endParaRPr lang="en-GB" sz="1600" b="1" dirty="0">
              <a:solidFill>
                <a:srgbClr val="2D508F"/>
              </a:solidFill>
            </a:endParaRPr>
          </a:p>
        </p:txBody>
      </p:sp>
      <p:sp>
        <p:nvSpPr>
          <p:cNvPr id="65" name="Flowchart: Display 64">
            <a:extLst>
              <a:ext uri="{FF2B5EF4-FFF2-40B4-BE49-F238E27FC236}">
                <a16:creationId xmlns:a16="http://schemas.microsoft.com/office/drawing/2014/main" id="{1BBF3CE0-6F0E-6E9E-8A4E-D1A3A71A05DE}"/>
              </a:ext>
            </a:extLst>
          </p:cNvPr>
          <p:cNvSpPr/>
          <p:nvPr/>
        </p:nvSpPr>
        <p:spPr>
          <a:xfrm rot="16200000">
            <a:off x="7707841" y="395960"/>
            <a:ext cx="1365250" cy="882650"/>
          </a:xfrm>
          <a:prstGeom prst="flowChartDisplay">
            <a:avLst/>
          </a:prstGeom>
          <a:solidFill>
            <a:schemeClr val="bg1"/>
          </a:solidFill>
          <a:ln w="57150">
            <a:solidFill>
              <a:srgbClr val="2D50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908E7FF-BE00-9448-04D0-837BCBA2D944}"/>
              </a:ext>
            </a:extLst>
          </p:cNvPr>
          <p:cNvCxnSpPr>
            <a:cxnSpLocks/>
          </p:cNvCxnSpPr>
          <p:nvPr/>
        </p:nvCxnSpPr>
        <p:spPr>
          <a:xfrm>
            <a:off x="8390466" y="1534165"/>
            <a:ext cx="0" cy="1769923"/>
          </a:xfrm>
          <a:prstGeom prst="line">
            <a:avLst/>
          </a:prstGeom>
          <a:ln w="57150">
            <a:solidFill>
              <a:srgbClr val="2D50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32" b="17790"/>
          <a:stretch/>
        </p:blipFill>
        <p:spPr>
          <a:xfrm>
            <a:off x="361273" y="435034"/>
            <a:ext cx="954508" cy="7721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97" b="20962"/>
          <a:stretch/>
        </p:blipFill>
        <p:spPr>
          <a:xfrm>
            <a:off x="4080935" y="5716017"/>
            <a:ext cx="860840" cy="743564"/>
          </a:xfrm>
          <a:prstGeom prst="rect">
            <a:avLst/>
          </a:prstGeom>
        </p:spPr>
      </p:pic>
      <p:pic>
        <p:nvPicPr>
          <p:cNvPr id="27" name="Picture 26" descr="Shape&#10;&#10;Description automatically generated with low confidence">
            <a:extLst>
              <a:ext uri="{FF2B5EF4-FFF2-40B4-BE49-F238E27FC236}">
                <a16:creationId xmlns:a16="http://schemas.microsoft.com/office/drawing/2014/main" id="{525544BE-FFBF-C1FB-BF0A-77A072CF645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91" t="1055" r="11861" b="20605"/>
          <a:stretch/>
        </p:blipFill>
        <p:spPr>
          <a:xfrm>
            <a:off x="7956600" y="334439"/>
            <a:ext cx="875191" cy="91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96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7a89d61-23bc-433d-814d-9bb8b1145aa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07BAC76F84242A6CA823F6150362E" ma:contentTypeVersion="17" ma:contentTypeDescription="Create a new document." ma:contentTypeScope="" ma:versionID="d5167784e4965e2e38e2a1ea5e10e8b0">
  <xsd:schema xmlns:xsd="http://www.w3.org/2001/XMLSchema" xmlns:xs="http://www.w3.org/2001/XMLSchema" xmlns:p="http://schemas.microsoft.com/office/2006/metadata/properties" xmlns:ns3="07a89d61-23bc-433d-814d-9bb8b1145aa2" xmlns:ns4="5d656b3c-1cb1-4956-a858-0e81555cc12c" targetNamespace="http://schemas.microsoft.com/office/2006/metadata/properties" ma:root="true" ma:fieldsID="7e36334b579f7b656b097cd296bfb43c" ns3:_="" ns4:_="">
    <xsd:import namespace="07a89d61-23bc-433d-814d-9bb8b1145aa2"/>
    <xsd:import namespace="5d656b3c-1cb1-4956-a858-0e81555cc1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ystemTags" minOccurs="0"/>
                <xsd:element ref="ns3:MediaServiceSearchPropertie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a89d61-23bc-433d-814d-9bb8b1145a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656b3c-1cb1-4956-a858-0e81555cc12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B8A4CE6-33EE-4FC8-B621-1014FC42EAF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D59BD0-2ABB-4CA2-80FD-05762AB3EEDA}">
  <ds:schemaRefs>
    <ds:schemaRef ds:uri="http://www.w3.org/XML/1998/namespace"/>
    <ds:schemaRef ds:uri="07a89d61-23bc-433d-814d-9bb8b1145aa2"/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5d656b3c-1cb1-4956-a858-0e81555cc12c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2ADD9AE-EA1D-44A6-B8EF-F136C7BFAF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a89d61-23bc-433d-814d-9bb8b1145aa2"/>
    <ds:schemaRef ds:uri="5d656b3c-1cb1-4956-a858-0e81555cc1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7890</TotalTime>
  <Words>108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Leanne Judson</dc:creator>
  <cp:lastModifiedBy>Leanne Judson</cp:lastModifiedBy>
  <cp:revision>29</cp:revision>
  <dcterms:created xsi:type="dcterms:W3CDTF">2022-08-03T10:26:06Z</dcterms:created>
  <dcterms:modified xsi:type="dcterms:W3CDTF">2026-04-13T08:45:45Z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0x0101004A707BAC76F84242A6CA823F6150362E</vt:lpwstr>
  </property>
</Properties>
</file>