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6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9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1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54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9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9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9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5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BC61-5263-418D-BFF4-2B6CCC395A97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carmel.ac.uk/" TargetMode="External"/><Relationship Id="rId18" Type="http://schemas.openxmlformats.org/officeDocument/2006/relationships/hyperlink" Target="https://www.hsbc.co.uk/financial-education/" TargetMode="External"/><Relationship Id="rId26" Type="http://schemas.openxmlformats.org/officeDocument/2006/relationships/hyperlink" Target="https://anti-bullyingalliance.org.uk/" TargetMode="External"/><Relationship Id="rId39" Type="http://schemas.openxmlformats.org/officeDocument/2006/relationships/hyperlink" Target="https://www.thinkuknow.co.uk/" TargetMode="External"/><Relationship Id="rId21" Type="http://schemas.openxmlformats.org/officeDocument/2006/relationships/hyperlink" Target="https://www.money.co.uk/mortgages/a-complete-guide-to-mortgages" TargetMode="External"/><Relationship Id="rId34" Type="http://schemas.openxmlformats.org/officeDocument/2006/relationships/hyperlink" Target="https://www.nspcc.org.uk/" TargetMode="External"/><Relationship Id="rId42" Type="http://schemas.openxmlformats.org/officeDocument/2006/relationships/hyperlink" Target="https://www.healthforteens.co.uk/" TargetMode="External"/><Relationship Id="rId47" Type="http://schemas.openxmlformats.org/officeDocument/2006/relationships/hyperlink" Target="https://www.mind.org.uk/" TargetMode="External"/><Relationship Id="rId50" Type="http://schemas.openxmlformats.org/officeDocument/2006/relationships/hyperlink" Target="https://www.who.int/health-topics/adolescent-health#tab=tab_1" TargetMode="External"/><Relationship Id="rId55" Type="http://schemas.openxmlformats.org/officeDocument/2006/relationships/hyperlink" Target="https://www.nspcc.org.uk/keeping-children-safe/online-safety/" TargetMode="External"/><Relationship Id="rId63" Type="http://schemas.openxmlformats.org/officeDocument/2006/relationships/hyperlink" Target="https://www.who.int/health-topics/sexual-health#tab=tab_1" TargetMode="External"/><Relationship Id="rId7" Type="http://schemas.openxmlformats.org/officeDocument/2006/relationships/hyperlink" Target="https://www.princes-trust.org.uk/how-we-can-help/who-else/employment/careers-advice" TargetMode="External"/><Relationship Id="rId2" Type="http://schemas.openxmlformats.org/officeDocument/2006/relationships/hyperlink" Target="https://www.ons.gov.uk/employmentandlabourmarket/peopleinwork/employmentandemployeetypes/bulletins/uklabourmarket/previousReleases" TargetMode="External"/><Relationship Id="rId16" Type="http://schemas.openxmlformats.org/officeDocument/2006/relationships/hyperlink" Target="https://www.barclays.co.uk/moments/children-and-money/" TargetMode="External"/><Relationship Id="rId20" Type="http://schemas.openxmlformats.org/officeDocument/2006/relationships/hyperlink" Target="https://www.funkidslive.com/learn/co-op-money/why-budget-your-money/" TargetMode="External"/><Relationship Id="rId29" Type="http://schemas.openxmlformats.org/officeDocument/2006/relationships/hyperlink" Target="https://paceuk.info/" TargetMode="External"/><Relationship Id="rId41" Type="http://schemas.openxmlformats.org/officeDocument/2006/relationships/image" Target="../media/image1.jpeg"/><Relationship Id="rId54" Type="http://schemas.openxmlformats.org/officeDocument/2006/relationships/hyperlink" Target="https://kidshealth.org/en/teens/understanding-others.html?ref=search" TargetMode="External"/><Relationship Id="rId62" Type="http://schemas.openxmlformats.org/officeDocument/2006/relationships/hyperlink" Target="https://whh.nhs.uk/services/sexual-health-service-halt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cas.com/careers-advice" TargetMode="External"/><Relationship Id="rId11" Type="http://schemas.openxmlformats.org/officeDocument/2006/relationships/hyperlink" Target="https://www.cronton.ac.uk/" TargetMode="External"/><Relationship Id="rId24" Type="http://schemas.openxmlformats.org/officeDocument/2006/relationships/hyperlink" Target="https://www.parliament.uk/" TargetMode="External"/><Relationship Id="rId32" Type="http://schemas.openxmlformats.org/officeDocument/2006/relationships/hyperlink" Target="https://www.stonewall.org.uk/" TargetMode="External"/><Relationship Id="rId37" Type="http://schemas.openxmlformats.org/officeDocument/2006/relationships/hyperlink" Target="https://www.childnet.com/" TargetMode="External"/><Relationship Id="rId40" Type="http://schemas.openxmlformats.org/officeDocument/2006/relationships/hyperlink" Target="https://lawstuff.org.uk/" TargetMode="External"/><Relationship Id="rId45" Type="http://schemas.openxmlformats.org/officeDocument/2006/relationships/hyperlink" Target="https://chathealth.nhs.uk/" TargetMode="External"/><Relationship Id="rId53" Type="http://schemas.openxmlformats.org/officeDocument/2006/relationships/hyperlink" Target="https://www.nspcc.org.uk/keeping-children-safe/" TargetMode="External"/><Relationship Id="rId58" Type="http://schemas.openxmlformats.org/officeDocument/2006/relationships/hyperlink" Target="https://www.brook.org.uk/" TargetMode="External"/><Relationship Id="rId5" Type="http://schemas.openxmlformats.org/officeDocument/2006/relationships/hyperlink" Target="https://nationalcareers.service.gov.uk/careers-advice" TargetMode="External"/><Relationship Id="rId15" Type="http://schemas.openxmlformats.org/officeDocument/2006/relationships/hyperlink" Target="https://www.reaseheath.ac.uk/" TargetMode="External"/><Relationship Id="rId23" Type="http://schemas.openxmlformats.org/officeDocument/2006/relationships/hyperlink" Target="https://www.bbc.co.uk/bitesize/topics/z4pr3j6/articles/zygmqfr" TargetMode="External"/><Relationship Id="rId28" Type="http://schemas.openxmlformats.org/officeDocument/2006/relationships/hyperlink" Target="https://www.antibullyingpro.com/" TargetMode="External"/><Relationship Id="rId36" Type="http://schemas.openxmlformats.org/officeDocument/2006/relationships/hyperlink" Target="https://www.stepbystep.org.uk/" TargetMode="External"/><Relationship Id="rId49" Type="http://schemas.openxmlformats.org/officeDocument/2006/relationships/hyperlink" Target="https://www.cancerresearchuk.org/" TargetMode="External"/><Relationship Id="rId57" Type="http://schemas.openxmlformats.org/officeDocument/2006/relationships/hyperlink" Target="https://kidshealth.org/en/teens/healthy-relationship.html?ref=search" TargetMode="External"/><Relationship Id="rId61" Type="http://schemas.openxmlformats.org/officeDocument/2006/relationships/hyperlink" Target="https://www.axess.clinic/find-service/axess-services-halton/axess-sexual-health-halton/" TargetMode="External"/><Relationship Id="rId10" Type="http://schemas.openxmlformats.org/officeDocument/2006/relationships/hyperlink" Target="https://www.riversidecollege.ac.uk/" TargetMode="External"/><Relationship Id="rId19" Type="http://schemas.openxmlformats.org/officeDocument/2006/relationships/hyperlink" Target="https://www.twinkl.co.uk/resources/twinkl-partnerships/santander" TargetMode="External"/><Relationship Id="rId31" Type="http://schemas.openxmlformats.org/officeDocument/2006/relationships/hyperlink" Target="https://www.nationalcrimeagency.gov.uk/what-we-do/crime-threats/drug-trafficking/county-lines" TargetMode="External"/><Relationship Id="rId44" Type="http://schemas.openxmlformats.org/officeDocument/2006/relationships/hyperlink" Target="https://www.talktofrank.com/" TargetMode="External"/><Relationship Id="rId52" Type="http://schemas.openxmlformats.org/officeDocument/2006/relationships/hyperlink" Target="https://www.nspcc.org.uk/keeping-children-safe/talking-drugs-alcohol/" TargetMode="External"/><Relationship Id="rId60" Type="http://schemas.openxmlformats.org/officeDocument/2006/relationships/hyperlink" Target="https://www.nspcc.org.uk/keeping-children-safe/sex-relationships/" TargetMode="External"/><Relationship Id="rId4" Type="http://schemas.openxmlformats.org/officeDocument/2006/relationships/hyperlink" Target="https://www.firstcareers.co.uk/" TargetMode="External"/><Relationship Id="rId9" Type="http://schemas.openxmlformats.org/officeDocument/2006/relationships/hyperlink" Target="https://brighterfuturesforchildren.org/young-peoples-zone/careers-service-for-young-people/" TargetMode="External"/><Relationship Id="rId14" Type="http://schemas.openxmlformats.org/officeDocument/2006/relationships/hyperlink" Target="https://www.sjd.ac.uk/" TargetMode="External"/><Relationship Id="rId22" Type="http://schemas.openxmlformats.org/officeDocument/2006/relationships/hyperlink" Target="https://www.un.org/en/about-us/universal-declaration-of-human-rights" TargetMode="External"/><Relationship Id="rId27" Type="http://schemas.openxmlformats.org/officeDocument/2006/relationships/hyperlink" Target="https://www.bullying.co.uk/" TargetMode="External"/><Relationship Id="rId30" Type="http://schemas.openxmlformats.org/officeDocument/2006/relationships/hyperlink" Target="https://www.stophateuk.org/" TargetMode="External"/><Relationship Id="rId35" Type="http://schemas.openxmlformats.org/officeDocument/2006/relationships/hyperlink" Target="https://www.samaritans.org/" TargetMode="External"/><Relationship Id="rId43" Type="http://schemas.openxmlformats.org/officeDocument/2006/relationships/hyperlink" Target="https://www.youngminds.org.uk/" TargetMode="External"/><Relationship Id="rId48" Type="http://schemas.openxmlformats.org/officeDocument/2006/relationships/hyperlink" Target="https://www.nhs.uk/conditions/social-care-and-support-guide/caring-for-children-and-young-people/children-and-young-peoples-services/" TargetMode="External"/><Relationship Id="rId56" Type="http://schemas.openxmlformats.org/officeDocument/2006/relationships/hyperlink" Target="https://childmind.org/topics/teens-young-adults/" TargetMode="External"/><Relationship Id="rId8" Type="http://schemas.openxmlformats.org/officeDocument/2006/relationships/hyperlink" Target="https://www.myworldofwork.co.uk/parents-carers" TargetMode="External"/><Relationship Id="rId51" Type="http://schemas.openxmlformats.org/officeDocument/2006/relationships/hyperlink" Target="https://kidshealth.org/en/teens.html/" TargetMode="External"/><Relationship Id="rId3" Type="http://schemas.openxmlformats.org/officeDocument/2006/relationships/hyperlink" Target="https://www.careerpilot.org.uk/" TargetMode="External"/><Relationship Id="rId12" Type="http://schemas.openxmlformats.org/officeDocument/2006/relationships/hyperlink" Target="https://www.priestley.ac.uk/" TargetMode="External"/><Relationship Id="rId17" Type="http://schemas.openxmlformats.org/officeDocument/2006/relationships/hyperlink" Target="https://barclayslifeskills.com/i-want-to-get-to-grips-with-money-and-fraud/school/" TargetMode="External"/><Relationship Id="rId25" Type="http://schemas.openxmlformats.org/officeDocument/2006/relationships/hyperlink" Target="https://www.parliamentlive.tv/Commons" TargetMode="External"/><Relationship Id="rId33" Type="http://schemas.openxmlformats.org/officeDocument/2006/relationships/hyperlink" Target="https://www.childline.org.uk/" TargetMode="External"/><Relationship Id="rId38" Type="http://schemas.openxmlformats.org/officeDocument/2006/relationships/hyperlink" Target="https://saferinternet.org.uk/" TargetMode="External"/><Relationship Id="rId46" Type="http://schemas.openxmlformats.org/officeDocument/2006/relationships/hyperlink" Target="https://www.mentalhealth.org.uk/" TargetMode="External"/><Relationship Id="rId59" Type="http://schemas.openxmlformats.org/officeDocument/2006/relationships/hyperlink" Target="https://www.letstalkaboutit.nhs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199331"/>
            <a:ext cx="6858000" cy="459339"/>
          </a:xfrm>
          <a:prstGeom prst="rect">
            <a:avLst/>
          </a:prstGeom>
          <a:solidFill>
            <a:srgbClr val="2D5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 smtClean="0"/>
              <a:t>Personal Development – Where to find more…</a:t>
            </a:r>
            <a:endParaRPr lang="en-GB" sz="2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622814" y="230006"/>
            <a:ext cx="4456262" cy="3618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u="sng" dirty="0" smtClean="0">
                <a:solidFill>
                  <a:srgbClr val="2D508F"/>
                </a:solidFill>
              </a:rPr>
              <a:t>Careers and economic and financial links</a:t>
            </a:r>
          </a:p>
          <a:p>
            <a:endParaRPr lang="en-GB" sz="900" dirty="0" smtClean="0">
              <a:hlinkClick r:id="rId2"/>
            </a:endParaRPr>
          </a:p>
          <a:p>
            <a:r>
              <a:rPr lang="en-GB" sz="900" dirty="0" smtClean="0">
                <a:hlinkClick r:id="rId2"/>
              </a:rPr>
              <a:t>Labour </a:t>
            </a:r>
            <a:r>
              <a:rPr lang="en-GB" sz="900" dirty="0">
                <a:hlinkClick r:id="rId2"/>
              </a:rPr>
              <a:t>market overview, UK Statistical bulletins - Office for National Statistics (ons.gov.uk</a:t>
            </a:r>
            <a:r>
              <a:rPr lang="en-GB" sz="900" dirty="0" smtClean="0">
                <a:hlinkClick r:id="rId2"/>
              </a:rPr>
              <a:t>)</a:t>
            </a:r>
            <a:endParaRPr lang="en-GB" sz="900" dirty="0" smtClean="0"/>
          </a:p>
          <a:p>
            <a:r>
              <a:rPr lang="en-GB" sz="900" dirty="0" err="1">
                <a:hlinkClick r:id="rId3"/>
              </a:rPr>
              <a:t>Careerpilot</a:t>
            </a:r>
            <a:r>
              <a:rPr lang="en-GB" sz="900" dirty="0">
                <a:hlinkClick r:id="rId3"/>
              </a:rPr>
              <a:t> : Plan your future work &amp; study</a:t>
            </a:r>
            <a:endParaRPr lang="en-GB" sz="900" b="1" u="sng" dirty="0">
              <a:solidFill>
                <a:srgbClr val="2D508F"/>
              </a:solidFill>
            </a:endParaRPr>
          </a:p>
          <a:p>
            <a:r>
              <a:rPr lang="en-GB" sz="900" dirty="0">
                <a:hlinkClick r:id="rId4"/>
              </a:rPr>
              <a:t>First Careers, careers advice school children | First </a:t>
            </a:r>
            <a:r>
              <a:rPr lang="en-GB" sz="900" dirty="0" smtClean="0">
                <a:hlinkClick r:id="rId4"/>
              </a:rPr>
              <a:t>Careers</a:t>
            </a:r>
            <a:endParaRPr lang="en-GB" sz="900" dirty="0" smtClean="0"/>
          </a:p>
          <a:p>
            <a:r>
              <a:rPr lang="en-GB" sz="900" dirty="0" smtClean="0">
                <a:hlinkClick r:id="rId5"/>
              </a:rPr>
              <a:t>Careers </a:t>
            </a:r>
            <a:r>
              <a:rPr lang="en-GB" sz="900" dirty="0">
                <a:hlinkClick r:id="rId5"/>
              </a:rPr>
              <a:t>advice | National Careers </a:t>
            </a:r>
            <a:r>
              <a:rPr lang="en-GB" sz="900" dirty="0" smtClean="0">
                <a:hlinkClick r:id="rId5"/>
              </a:rPr>
              <a:t>Service</a:t>
            </a:r>
            <a:r>
              <a:rPr lang="en-GB" sz="900" dirty="0" smtClean="0"/>
              <a:t> </a:t>
            </a:r>
          </a:p>
          <a:p>
            <a:r>
              <a:rPr lang="en-GB" sz="900" dirty="0">
                <a:hlinkClick r:id="rId6"/>
              </a:rPr>
              <a:t>Careers Advice | Apprenticeships and Jobs Advice | </a:t>
            </a:r>
            <a:r>
              <a:rPr lang="en-GB" sz="900" dirty="0" smtClean="0">
                <a:hlinkClick r:id="rId6"/>
              </a:rPr>
              <a:t>UCAS</a:t>
            </a:r>
            <a:endParaRPr lang="en-GB" sz="900" dirty="0" smtClean="0"/>
          </a:p>
          <a:p>
            <a:r>
              <a:rPr lang="en-GB" sz="900" dirty="0">
                <a:hlinkClick r:id="rId7"/>
              </a:rPr>
              <a:t>Careers advice | Who else can help | The Prince's Trust (princes-trust.org.uk</a:t>
            </a:r>
            <a:r>
              <a:rPr lang="en-GB" sz="900" dirty="0" smtClean="0">
                <a:hlinkClick r:id="rId7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8"/>
              </a:rPr>
              <a:t>Webinars for parents and carers | My World of </a:t>
            </a:r>
            <a:r>
              <a:rPr lang="en-GB" sz="900" dirty="0" smtClean="0">
                <a:hlinkClick r:id="rId8"/>
              </a:rPr>
              <a:t>Work</a:t>
            </a:r>
            <a:endParaRPr lang="en-GB" sz="900" dirty="0" smtClean="0"/>
          </a:p>
          <a:p>
            <a:r>
              <a:rPr lang="en-GB" sz="900" dirty="0">
                <a:hlinkClick r:id="rId9"/>
              </a:rPr>
              <a:t>Elevate - careers service - Brighter Futures For Children</a:t>
            </a:r>
            <a:endParaRPr lang="en-GB" sz="900" b="1" u="sng" dirty="0" smtClean="0">
              <a:solidFill>
                <a:srgbClr val="2D508F"/>
              </a:solidFill>
            </a:endParaRPr>
          </a:p>
          <a:p>
            <a:r>
              <a:rPr lang="en-GB" sz="900" dirty="0">
                <a:hlinkClick r:id="rId10"/>
              </a:rPr>
              <a:t>Riverside College - Widnes &amp; Runcorn - Further </a:t>
            </a:r>
            <a:r>
              <a:rPr lang="en-GB" sz="900" dirty="0" smtClean="0">
                <a:hlinkClick r:id="rId10"/>
              </a:rPr>
              <a:t>Education</a:t>
            </a:r>
            <a:endParaRPr lang="en-GB" sz="900" dirty="0" smtClean="0"/>
          </a:p>
          <a:p>
            <a:r>
              <a:rPr lang="en-GB" sz="900" dirty="0" err="1">
                <a:hlinkClick r:id="rId11"/>
              </a:rPr>
              <a:t>Cronton</a:t>
            </a:r>
            <a:r>
              <a:rPr lang="en-GB" sz="900" dirty="0">
                <a:hlinkClick r:id="rId11"/>
              </a:rPr>
              <a:t> Sixth Form College - A Level Courses &amp; Vocational </a:t>
            </a:r>
            <a:r>
              <a:rPr lang="en-GB" sz="900" dirty="0" smtClean="0">
                <a:hlinkClick r:id="rId11"/>
              </a:rPr>
              <a:t>Education</a:t>
            </a:r>
            <a:endParaRPr lang="en-GB" sz="900" dirty="0" smtClean="0"/>
          </a:p>
          <a:p>
            <a:r>
              <a:rPr lang="en-GB" sz="900" dirty="0">
                <a:hlinkClick r:id="rId12"/>
              </a:rPr>
              <a:t>Homepage - Priestley </a:t>
            </a:r>
            <a:r>
              <a:rPr lang="en-GB" sz="900" dirty="0" smtClean="0">
                <a:hlinkClick r:id="rId12"/>
              </a:rPr>
              <a:t>College</a:t>
            </a:r>
            <a:endParaRPr lang="en-GB" sz="900" dirty="0" smtClean="0"/>
          </a:p>
          <a:p>
            <a:r>
              <a:rPr lang="en-GB" sz="900" dirty="0">
                <a:hlinkClick r:id="rId13"/>
              </a:rPr>
              <a:t>Carmel College - Catholic 6th Form College | A Levels, BTECs | St </a:t>
            </a:r>
            <a:r>
              <a:rPr lang="en-GB" sz="900" dirty="0" smtClean="0">
                <a:hlinkClick r:id="rId13"/>
              </a:rPr>
              <a:t>Helens</a:t>
            </a:r>
            <a:endParaRPr lang="en-GB" sz="900" dirty="0" smtClean="0"/>
          </a:p>
          <a:p>
            <a:r>
              <a:rPr lang="en-GB" sz="900" dirty="0">
                <a:hlinkClick r:id="rId14"/>
              </a:rPr>
              <a:t>Sir John Deane's Sixth Form College (sjd.ac.uk</a:t>
            </a:r>
            <a:r>
              <a:rPr lang="en-GB" sz="900" dirty="0" smtClean="0">
                <a:hlinkClick r:id="rId14"/>
              </a:rPr>
              <a:t>)</a:t>
            </a:r>
            <a:endParaRPr lang="en-GB" sz="900" dirty="0" smtClean="0"/>
          </a:p>
          <a:p>
            <a:r>
              <a:rPr lang="en-GB" sz="900" dirty="0" err="1">
                <a:hlinkClick r:id="rId15"/>
              </a:rPr>
              <a:t>Reaseheath</a:t>
            </a:r>
            <a:r>
              <a:rPr lang="en-GB" sz="900" dirty="0">
                <a:hlinkClick r:id="rId15"/>
              </a:rPr>
              <a:t> College | leading land-based </a:t>
            </a:r>
            <a:r>
              <a:rPr lang="en-GB" sz="900" dirty="0" smtClean="0">
                <a:hlinkClick r:id="rId15"/>
              </a:rPr>
              <a:t>college</a:t>
            </a:r>
            <a:endParaRPr lang="en-GB" sz="900" dirty="0" smtClean="0"/>
          </a:p>
          <a:p>
            <a:endParaRPr lang="en-GB" sz="900" dirty="0"/>
          </a:p>
          <a:p>
            <a:r>
              <a:rPr lang="en-GB" sz="900" dirty="0">
                <a:hlinkClick r:id="rId16"/>
              </a:rPr>
              <a:t>Children and money | Teaching kids about money | </a:t>
            </a:r>
            <a:r>
              <a:rPr lang="en-GB" sz="900" dirty="0" smtClean="0">
                <a:hlinkClick r:id="rId16"/>
              </a:rPr>
              <a:t>Barclays</a:t>
            </a:r>
            <a:endParaRPr lang="en-GB" sz="900" dirty="0" smtClean="0"/>
          </a:p>
          <a:p>
            <a:r>
              <a:rPr lang="en-GB" sz="900" dirty="0">
                <a:hlinkClick r:id="rId17"/>
              </a:rPr>
              <a:t>School | Money Skills | Barclays </a:t>
            </a:r>
            <a:r>
              <a:rPr lang="en-GB" sz="900" dirty="0" err="1" smtClean="0">
                <a:hlinkClick r:id="rId17"/>
              </a:rPr>
              <a:t>LifeSkills</a:t>
            </a:r>
            <a:endParaRPr lang="en-GB" sz="900" dirty="0" smtClean="0"/>
          </a:p>
          <a:p>
            <a:r>
              <a:rPr lang="en-GB" sz="900" dirty="0">
                <a:hlinkClick r:id="rId18"/>
              </a:rPr>
              <a:t>Financial Education | Learn About Money – HSBC </a:t>
            </a:r>
            <a:r>
              <a:rPr lang="en-GB" sz="900" dirty="0" smtClean="0">
                <a:hlinkClick r:id="rId18"/>
              </a:rPr>
              <a:t>UK</a:t>
            </a:r>
            <a:endParaRPr lang="en-GB" sz="900" dirty="0" smtClean="0"/>
          </a:p>
          <a:p>
            <a:r>
              <a:rPr lang="en-GB" sz="900" dirty="0">
                <a:hlinkClick r:id="rId19"/>
              </a:rPr>
              <a:t>Santander and </a:t>
            </a:r>
            <a:r>
              <a:rPr lang="en-GB" sz="900" dirty="0" err="1">
                <a:hlinkClick r:id="rId19"/>
              </a:rPr>
              <a:t>Twinkl</a:t>
            </a:r>
            <a:r>
              <a:rPr lang="en-GB" sz="900" dirty="0">
                <a:hlinkClick r:id="rId19"/>
              </a:rPr>
              <a:t> - Financial Education </a:t>
            </a:r>
            <a:r>
              <a:rPr lang="en-GB" sz="900" dirty="0" smtClean="0">
                <a:hlinkClick r:id="rId19"/>
              </a:rPr>
              <a:t>Resources</a:t>
            </a:r>
            <a:endParaRPr lang="en-GB" sz="900" dirty="0" smtClean="0"/>
          </a:p>
          <a:p>
            <a:r>
              <a:rPr lang="en-GB" sz="900" dirty="0">
                <a:hlinkClick r:id="rId20"/>
              </a:rPr>
              <a:t>Why budget your money? - Fun Kids - the UK's children's radio station (funkidslive.com</a:t>
            </a:r>
            <a:r>
              <a:rPr lang="en-GB" sz="900" dirty="0" smtClean="0">
                <a:hlinkClick r:id="rId20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21"/>
              </a:rPr>
              <a:t>A complete guide to mortgages | money.co.uk</a:t>
            </a:r>
            <a:endParaRPr lang="en-GB" sz="900" dirty="0" smtClean="0"/>
          </a:p>
          <a:p>
            <a:endParaRPr lang="en-GB" sz="900" b="1" u="sng" dirty="0" smtClean="0">
              <a:solidFill>
                <a:srgbClr val="2D508F"/>
              </a:solidFill>
            </a:endParaRPr>
          </a:p>
        </p:txBody>
      </p:sp>
      <p:sp>
        <p:nvSpPr>
          <p:cNvPr id="40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7133168" y="230005"/>
            <a:ext cx="4456262" cy="32364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Citizenship links</a:t>
            </a:r>
          </a:p>
          <a:p>
            <a:endParaRPr lang="en-GB" sz="900" dirty="0" smtClean="0">
              <a:solidFill>
                <a:srgbClr val="2D508F"/>
              </a:solidFill>
            </a:endParaRPr>
          </a:p>
          <a:p>
            <a:r>
              <a:rPr lang="en-GB" sz="900" dirty="0">
                <a:hlinkClick r:id="rId22"/>
              </a:rPr>
              <a:t>Universal Declaration of Human Rights | United </a:t>
            </a:r>
            <a:r>
              <a:rPr lang="en-GB" sz="900" dirty="0" smtClean="0">
                <a:hlinkClick r:id="rId22"/>
              </a:rPr>
              <a:t>Nations</a:t>
            </a:r>
            <a:endParaRPr lang="en-GB" sz="900" dirty="0" smtClean="0"/>
          </a:p>
          <a:p>
            <a:r>
              <a:rPr lang="en-GB" sz="900" dirty="0" smtClean="0">
                <a:hlinkClick r:id="rId23"/>
              </a:rPr>
              <a:t>Easy </a:t>
            </a:r>
            <a:r>
              <a:rPr lang="en-GB" sz="900" dirty="0" err="1">
                <a:hlinkClick r:id="rId23"/>
              </a:rPr>
              <a:t>peasy</a:t>
            </a:r>
            <a:r>
              <a:rPr lang="en-GB" sz="900" dirty="0">
                <a:hlinkClick r:id="rId23"/>
              </a:rPr>
              <a:t> politics: Democracy - BBC </a:t>
            </a:r>
            <a:r>
              <a:rPr lang="en-GB" sz="900" dirty="0" err="1" smtClean="0">
                <a:hlinkClick r:id="rId23"/>
              </a:rPr>
              <a:t>Bitesize</a:t>
            </a:r>
            <a:endParaRPr lang="en-GB" sz="900" dirty="0" smtClean="0"/>
          </a:p>
          <a:p>
            <a:r>
              <a:rPr lang="en-GB" sz="900" dirty="0" smtClean="0">
                <a:hlinkClick r:id="rId24"/>
              </a:rPr>
              <a:t>UK Parliament</a:t>
            </a:r>
            <a:endParaRPr lang="en-GB" sz="900" dirty="0" smtClean="0"/>
          </a:p>
          <a:p>
            <a:r>
              <a:rPr lang="en-GB" sz="900" dirty="0">
                <a:hlinkClick r:id="rId25"/>
              </a:rPr>
              <a:t>Parliamentlive.tv </a:t>
            </a:r>
            <a:r>
              <a:rPr lang="en-GB" sz="900" dirty="0" smtClean="0">
                <a:hlinkClick r:id="rId25"/>
              </a:rPr>
              <a:t>– Commons</a:t>
            </a:r>
            <a:endParaRPr lang="en-GB" sz="900" dirty="0" smtClean="0"/>
          </a:p>
          <a:p>
            <a:r>
              <a:rPr lang="en-GB" sz="900" dirty="0">
                <a:hlinkClick r:id="rId26"/>
              </a:rPr>
              <a:t>Anti-Bullying </a:t>
            </a:r>
            <a:r>
              <a:rPr lang="en-GB" sz="900" dirty="0" smtClean="0">
                <a:hlinkClick r:id="rId26"/>
              </a:rPr>
              <a:t>Alliance</a:t>
            </a:r>
            <a:endParaRPr lang="en-GB" sz="900" dirty="0" smtClean="0"/>
          </a:p>
          <a:p>
            <a:r>
              <a:rPr lang="en-GB" sz="900" dirty="0">
                <a:solidFill>
                  <a:srgbClr val="2D508F"/>
                </a:solidFill>
                <a:hlinkClick r:id="rId27"/>
              </a:rPr>
              <a:t>https://www.bullying.co.uk</a:t>
            </a:r>
            <a:r>
              <a:rPr lang="en-GB" sz="900" dirty="0" smtClean="0">
                <a:solidFill>
                  <a:srgbClr val="2D508F"/>
                </a:solidFill>
                <a:hlinkClick r:id="rId27"/>
              </a:rPr>
              <a:t>/</a:t>
            </a:r>
            <a:r>
              <a:rPr lang="en-GB" sz="900" dirty="0" smtClean="0">
                <a:solidFill>
                  <a:srgbClr val="2D508F"/>
                </a:solidFill>
              </a:rPr>
              <a:t> </a:t>
            </a:r>
          </a:p>
          <a:p>
            <a:r>
              <a:rPr lang="en-GB" sz="900" dirty="0">
                <a:hlinkClick r:id="rId28"/>
              </a:rPr>
              <a:t>Anti-Bullying Programme (antibullyingpro.com</a:t>
            </a:r>
            <a:r>
              <a:rPr lang="en-GB" sz="900" dirty="0" smtClean="0">
                <a:hlinkClick r:id="rId28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29"/>
              </a:rPr>
              <a:t>Parents Against Child Exploitation (Pace) UK (paceuk.info</a:t>
            </a:r>
            <a:r>
              <a:rPr lang="en-GB" sz="900" dirty="0" smtClean="0">
                <a:hlinkClick r:id="rId29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30"/>
              </a:rPr>
              <a:t>Home - Stop Hate </a:t>
            </a:r>
            <a:r>
              <a:rPr lang="en-GB" sz="900" dirty="0" smtClean="0">
                <a:hlinkClick r:id="rId30"/>
              </a:rPr>
              <a:t>UK</a:t>
            </a:r>
            <a:r>
              <a:rPr lang="en-GB" sz="900" dirty="0" smtClean="0"/>
              <a:t> </a:t>
            </a:r>
          </a:p>
          <a:p>
            <a:r>
              <a:rPr lang="en-GB" sz="900" dirty="0">
                <a:hlinkClick r:id="rId31"/>
              </a:rPr>
              <a:t>County Lines - National Crime </a:t>
            </a:r>
            <a:r>
              <a:rPr lang="en-GB" sz="900" dirty="0" smtClean="0">
                <a:hlinkClick r:id="rId31"/>
              </a:rPr>
              <a:t>Agency</a:t>
            </a:r>
            <a:endParaRPr lang="en-GB" sz="900" dirty="0" smtClean="0"/>
          </a:p>
          <a:p>
            <a:r>
              <a:rPr lang="en-GB" sz="900" dirty="0" smtClean="0">
                <a:hlinkClick r:id="rId32"/>
              </a:rPr>
              <a:t>Stonewall</a:t>
            </a:r>
            <a:endParaRPr lang="en-GB" sz="900" dirty="0" smtClean="0"/>
          </a:p>
          <a:p>
            <a:r>
              <a:rPr lang="en-GB" sz="900" dirty="0" err="1">
                <a:hlinkClick r:id="rId33"/>
              </a:rPr>
              <a:t>Childline</a:t>
            </a:r>
            <a:r>
              <a:rPr lang="en-GB" sz="900" dirty="0">
                <a:hlinkClick r:id="rId33"/>
              </a:rPr>
              <a:t> | </a:t>
            </a:r>
            <a:r>
              <a:rPr lang="en-GB" sz="900" dirty="0" err="1" smtClean="0">
                <a:hlinkClick r:id="rId33"/>
              </a:rPr>
              <a:t>Childline</a:t>
            </a:r>
            <a:endParaRPr lang="en-GB" sz="900" dirty="0" smtClean="0"/>
          </a:p>
          <a:p>
            <a:r>
              <a:rPr lang="en-GB" sz="900" dirty="0">
                <a:hlinkClick r:id="rId34"/>
              </a:rPr>
              <a:t>NSPCC | The UK children's charity | </a:t>
            </a:r>
            <a:r>
              <a:rPr lang="en-GB" sz="900" dirty="0" smtClean="0">
                <a:hlinkClick r:id="rId34"/>
              </a:rPr>
              <a:t>NSPCC</a:t>
            </a:r>
            <a:endParaRPr lang="en-GB" sz="900" dirty="0" smtClean="0"/>
          </a:p>
          <a:p>
            <a:r>
              <a:rPr lang="en-GB" sz="900" dirty="0">
                <a:hlinkClick r:id="rId35"/>
              </a:rPr>
              <a:t>Samaritans | Every life lost to suicide is a tragedy | Here to </a:t>
            </a:r>
            <a:r>
              <a:rPr lang="en-GB" sz="900" dirty="0" smtClean="0">
                <a:hlinkClick r:id="rId35"/>
              </a:rPr>
              <a:t>listen</a:t>
            </a:r>
            <a:endParaRPr lang="en-GB" sz="900" dirty="0" smtClean="0"/>
          </a:p>
          <a:p>
            <a:r>
              <a:rPr lang="en-GB" sz="900" dirty="0" smtClean="0">
                <a:hlinkClick r:id="rId36"/>
              </a:rPr>
              <a:t>Step </a:t>
            </a:r>
            <a:r>
              <a:rPr lang="en-GB" sz="900" dirty="0">
                <a:hlinkClick r:id="rId36"/>
              </a:rPr>
              <a:t>by Step: Young People Charity | Youth Homeless </a:t>
            </a:r>
            <a:r>
              <a:rPr lang="en-GB" sz="900" dirty="0" smtClean="0">
                <a:hlinkClick r:id="rId36"/>
              </a:rPr>
              <a:t>Prevention</a:t>
            </a:r>
            <a:endParaRPr lang="en-GB" sz="900" dirty="0" smtClean="0"/>
          </a:p>
          <a:p>
            <a:r>
              <a:rPr lang="en-GB" sz="900" dirty="0" err="1">
                <a:hlinkClick r:id="rId37"/>
              </a:rPr>
              <a:t>Childnet</a:t>
            </a:r>
            <a:r>
              <a:rPr lang="en-GB" sz="900" dirty="0">
                <a:hlinkClick r:id="rId37"/>
              </a:rPr>
              <a:t> — Online safety for young </a:t>
            </a:r>
            <a:r>
              <a:rPr lang="en-GB" sz="900" dirty="0" smtClean="0">
                <a:hlinkClick r:id="rId37"/>
              </a:rPr>
              <a:t>people</a:t>
            </a:r>
            <a:endParaRPr lang="en-GB" sz="900" dirty="0" smtClean="0"/>
          </a:p>
          <a:p>
            <a:r>
              <a:rPr lang="en-GB" sz="900" dirty="0">
                <a:hlinkClick r:id="rId38"/>
              </a:rPr>
              <a:t>Homepage - UK Safer Internet </a:t>
            </a:r>
            <a:r>
              <a:rPr lang="en-GB" sz="900" dirty="0" smtClean="0">
                <a:hlinkClick r:id="rId38"/>
              </a:rPr>
              <a:t>Centre</a:t>
            </a:r>
            <a:endParaRPr lang="en-GB" sz="900" dirty="0" smtClean="0"/>
          </a:p>
          <a:p>
            <a:r>
              <a:rPr lang="en-GB" sz="900" dirty="0">
                <a:hlinkClick r:id="rId39"/>
              </a:rPr>
              <a:t>CEOP Education (thinkuknow.co.uk</a:t>
            </a:r>
            <a:r>
              <a:rPr lang="en-GB" sz="900" dirty="0" smtClean="0">
                <a:hlinkClick r:id="rId39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40"/>
              </a:rPr>
              <a:t>lawstuff.org.uk – </a:t>
            </a:r>
            <a:r>
              <a:rPr lang="en-GB" sz="900" dirty="0" smtClean="0">
                <a:hlinkClick r:id="rId40"/>
              </a:rPr>
              <a:t>lawstuff.org.uk</a:t>
            </a:r>
            <a:endParaRPr lang="en-GB" sz="1400" dirty="0" smtClean="0"/>
          </a:p>
          <a:p>
            <a:pPr algn="ctr"/>
            <a:endParaRPr lang="en-GB" sz="1400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977" y="2685011"/>
            <a:ext cx="998290" cy="10246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622813" y="3915314"/>
            <a:ext cx="4456263" cy="24550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Health Education links</a:t>
            </a:r>
          </a:p>
          <a:p>
            <a:pPr algn="ctr"/>
            <a:endParaRPr lang="en-GB" sz="1400" b="1" u="sng" dirty="0">
              <a:solidFill>
                <a:srgbClr val="2D508F"/>
              </a:solidFill>
            </a:endParaRPr>
          </a:p>
          <a:p>
            <a:r>
              <a:rPr lang="en-GB" sz="900" dirty="0">
                <a:hlinkClick r:id="rId42"/>
              </a:rPr>
              <a:t>Health For Teens | Everything you wanted to know about health</a:t>
            </a:r>
            <a:endParaRPr lang="en-GB" sz="900" dirty="0"/>
          </a:p>
          <a:p>
            <a:r>
              <a:rPr lang="en-GB" sz="900" dirty="0" err="1" smtClean="0">
                <a:hlinkClick r:id="rId43"/>
              </a:rPr>
              <a:t>YoungMinds</a:t>
            </a:r>
            <a:r>
              <a:rPr lang="en-GB" sz="900" dirty="0" smtClean="0">
                <a:hlinkClick r:id="rId43"/>
              </a:rPr>
              <a:t> </a:t>
            </a:r>
            <a:r>
              <a:rPr lang="en-GB" sz="900" dirty="0">
                <a:hlinkClick r:id="rId43"/>
              </a:rPr>
              <a:t>| Mental Health Charity For Children And Young People | </a:t>
            </a:r>
            <a:r>
              <a:rPr lang="en-GB" sz="900" dirty="0" err="1" smtClean="0">
                <a:hlinkClick r:id="rId43"/>
              </a:rPr>
              <a:t>YoungMinds</a:t>
            </a:r>
            <a:endParaRPr lang="en-GB" sz="900" dirty="0" smtClean="0"/>
          </a:p>
          <a:p>
            <a:r>
              <a:rPr lang="en-GB" sz="900" dirty="0">
                <a:hlinkClick r:id="rId44"/>
              </a:rPr>
              <a:t>Honest information about drugs | FRANK (talktofrank.com</a:t>
            </a:r>
            <a:r>
              <a:rPr lang="en-GB" sz="900" dirty="0" smtClean="0">
                <a:hlinkClick r:id="rId44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45"/>
              </a:rPr>
              <a:t>Home Page </a:t>
            </a:r>
            <a:r>
              <a:rPr lang="en-GB" sz="900" dirty="0" smtClean="0">
                <a:hlinkClick r:id="rId45"/>
              </a:rPr>
              <a:t>– </a:t>
            </a:r>
            <a:r>
              <a:rPr lang="en-GB" sz="900" dirty="0" err="1" smtClean="0">
                <a:hlinkClick r:id="rId45"/>
              </a:rPr>
              <a:t>ChatHealth</a:t>
            </a:r>
            <a:endParaRPr lang="en-GB" sz="900" dirty="0" smtClean="0"/>
          </a:p>
          <a:p>
            <a:r>
              <a:rPr lang="en-GB" sz="900" dirty="0">
                <a:hlinkClick r:id="rId46"/>
              </a:rPr>
              <a:t>Mental Health Foundation | Good mental health for </a:t>
            </a:r>
            <a:r>
              <a:rPr lang="en-GB" sz="900" dirty="0" smtClean="0">
                <a:hlinkClick r:id="rId46"/>
              </a:rPr>
              <a:t>all</a:t>
            </a:r>
            <a:endParaRPr lang="en-GB" sz="900" dirty="0" smtClean="0"/>
          </a:p>
          <a:p>
            <a:r>
              <a:rPr lang="en-GB" sz="900" dirty="0">
                <a:hlinkClick r:id="rId47"/>
              </a:rPr>
              <a:t>Home </a:t>
            </a:r>
            <a:r>
              <a:rPr lang="en-GB" sz="900" dirty="0" smtClean="0">
                <a:hlinkClick r:id="rId47"/>
              </a:rPr>
              <a:t>– Mind</a:t>
            </a:r>
            <a:endParaRPr lang="en-GB" sz="900" dirty="0" smtClean="0"/>
          </a:p>
          <a:p>
            <a:r>
              <a:rPr lang="en-GB" sz="900" dirty="0">
                <a:hlinkClick r:id="rId48"/>
              </a:rPr>
              <a:t>Children and young people's care and support services - Social care and support guide - NHS (www.nhs.uk</a:t>
            </a:r>
            <a:r>
              <a:rPr lang="en-GB" sz="900" dirty="0" smtClean="0">
                <a:hlinkClick r:id="rId48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35"/>
              </a:rPr>
              <a:t>Samaritans | Every life lost to suicide is a tragedy | Here to </a:t>
            </a:r>
            <a:r>
              <a:rPr lang="en-GB" sz="900" dirty="0" smtClean="0">
                <a:hlinkClick r:id="rId35"/>
              </a:rPr>
              <a:t>listen</a:t>
            </a:r>
            <a:endParaRPr lang="en-GB" sz="900" dirty="0" smtClean="0"/>
          </a:p>
          <a:p>
            <a:r>
              <a:rPr lang="en-GB" sz="900" dirty="0">
                <a:hlinkClick r:id="rId49"/>
              </a:rPr>
              <a:t>Cancer Research </a:t>
            </a:r>
            <a:r>
              <a:rPr lang="en-GB" sz="900" dirty="0" smtClean="0">
                <a:hlinkClick r:id="rId49"/>
              </a:rPr>
              <a:t>UK</a:t>
            </a:r>
            <a:endParaRPr lang="en-GB" sz="900" dirty="0" smtClean="0"/>
          </a:p>
          <a:p>
            <a:r>
              <a:rPr lang="en-GB" sz="900" dirty="0">
                <a:hlinkClick r:id="rId50"/>
              </a:rPr>
              <a:t>Adolescent health (who.int</a:t>
            </a:r>
            <a:r>
              <a:rPr lang="en-GB" sz="900" dirty="0" smtClean="0">
                <a:hlinkClick r:id="rId50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51"/>
              </a:rPr>
              <a:t>Teens (for Teens) - Nemours </a:t>
            </a:r>
            <a:r>
              <a:rPr lang="en-GB" sz="900" dirty="0" err="1">
                <a:hlinkClick r:id="rId51"/>
              </a:rPr>
              <a:t>KidsHealth</a:t>
            </a:r>
            <a:endParaRPr lang="en-GB" sz="900" dirty="0" smtClean="0"/>
          </a:p>
          <a:p>
            <a:r>
              <a:rPr lang="en-GB" sz="900" dirty="0">
                <a:hlinkClick r:id="rId52"/>
              </a:rPr>
              <a:t>Talking about drugs and alcohol | NSPCC</a:t>
            </a:r>
            <a:endParaRPr lang="en-GB" sz="900" b="1" u="sng" dirty="0" smtClean="0">
              <a:solidFill>
                <a:srgbClr val="2D508F"/>
              </a:solidFill>
            </a:endParaRPr>
          </a:p>
          <a:p>
            <a:pPr algn="ctr"/>
            <a:endParaRPr lang="en-GB" sz="900" b="1" u="sng" dirty="0">
              <a:solidFill>
                <a:srgbClr val="2D508F"/>
              </a:solidFill>
            </a:endParaRPr>
          </a:p>
        </p:txBody>
      </p:sp>
      <p:sp>
        <p:nvSpPr>
          <p:cNvPr id="14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7133168" y="3915313"/>
            <a:ext cx="4456263" cy="24550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Relationships and sex education links</a:t>
            </a:r>
          </a:p>
          <a:p>
            <a:pPr algn="ctr"/>
            <a:endParaRPr lang="en-GB" sz="1400" b="1" u="sng" dirty="0">
              <a:solidFill>
                <a:srgbClr val="2D508F"/>
              </a:solidFill>
            </a:endParaRPr>
          </a:p>
          <a:p>
            <a:r>
              <a:rPr lang="en-GB" sz="900" dirty="0">
                <a:hlinkClick r:id="rId53"/>
              </a:rPr>
              <a:t>Keeping children safe | </a:t>
            </a:r>
            <a:r>
              <a:rPr lang="en-GB" sz="900" dirty="0" smtClean="0">
                <a:hlinkClick r:id="rId53"/>
              </a:rPr>
              <a:t>NSPCC</a:t>
            </a:r>
            <a:endParaRPr lang="en-GB" sz="900" dirty="0" smtClean="0"/>
          </a:p>
          <a:p>
            <a:r>
              <a:rPr lang="en-GB" sz="900" dirty="0" smtClean="0">
                <a:hlinkClick r:id="rId54"/>
              </a:rPr>
              <a:t>Understanding </a:t>
            </a:r>
            <a:r>
              <a:rPr lang="en-GB" sz="900" dirty="0">
                <a:hlinkClick r:id="rId54"/>
              </a:rPr>
              <a:t>Other People (for Teens) - Nemours </a:t>
            </a:r>
            <a:r>
              <a:rPr lang="en-GB" sz="900" dirty="0" err="1" smtClean="0">
                <a:hlinkClick r:id="rId54"/>
              </a:rPr>
              <a:t>KidsHealth</a:t>
            </a:r>
            <a:endParaRPr lang="en-GB" sz="900" dirty="0" smtClean="0"/>
          </a:p>
          <a:p>
            <a:r>
              <a:rPr lang="en-GB" sz="900" dirty="0">
                <a:hlinkClick r:id="rId55"/>
              </a:rPr>
              <a:t>Keeping children safe online | NSPCC</a:t>
            </a:r>
            <a:endParaRPr lang="en-GB" sz="900" dirty="0" smtClean="0"/>
          </a:p>
          <a:p>
            <a:r>
              <a:rPr lang="en-GB" sz="900" dirty="0">
                <a:hlinkClick r:id="rId56"/>
              </a:rPr>
              <a:t>Teens &amp; Young Adults - Child Mind Institute</a:t>
            </a:r>
            <a:endParaRPr lang="en-GB" sz="900" dirty="0" smtClean="0"/>
          </a:p>
          <a:p>
            <a:r>
              <a:rPr lang="en-GB" sz="900" dirty="0" smtClean="0">
                <a:hlinkClick r:id="rId57"/>
              </a:rPr>
              <a:t>Am I </a:t>
            </a:r>
            <a:r>
              <a:rPr lang="en-GB" sz="900" dirty="0">
                <a:hlinkClick r:id="rId57"/>
              </a:rPr>
              <a:t>in a Healthy Relationship? (for Teens) - Nemours </a:t>
            </a:r>
            <a:r>
              <a:rPr lang="en-GB" sz="900" dirty="0" err="1" smtClean="0">
                <a:hlinkClick r:id="rId57"/>
              </a:rPr>
              <a:t>KidsHealth</a:t>
            </a:r>
            <a:endParaRPr lang="en-GB" sz="900" dirty="0" smtClean="0"/>
          </a:p>
          <a:p>
            <a:r>
              <a:rPr lang="en-GB" sz="900" dirty="0" smtClean="0">
                <a:hlinkClick r:id="rId58"/>
              </a:rPr>
              <a:t>Sexual </a:t>
            </a:r>
            <a:r>
              <a:rPr lang="en-GB" sz="900" dirty="0">
                <a:hlinkClick r:id="rId58"/>
              </a:rPr>
              <a:t>Health &amp; Wellbeing - Brook – Fighting for healthy </a:t>
            </a:r>
            <a:r>
              <a:rPr lang="en-GB" sz="900" dirty="0" smtClean="0">
                <a:hlinkClick r:id="rId58"/>
              </a:rPr>
              <a:t>lives</a:t>
            </a:r>
            <a:endParaRPr lang="en-GB" sz="900" dirty="0" smtClean="0"/>
          </a:p>
          <a:p>
            <a:r>
              <a:rPr lang="en-GB" sz="900" dirty="0">
                <a:hlinkClick r:id="rId59"/>
              </a:rPr>
              <a:t>Home | Lets Talk About </a:t>
            </a:r>
            <a:r>
              <a:rPr lang="en-GB" sz="900" dirty="0" smtClean="0">
                <a:hlinkClick r:id="rId59"/>
              </a:rPr>
              <a:t>It</a:t>
            </a:r>
            <a:endParaRPr lang="en-GB" sz="900" dirty="0" smtClean="0"/>
          </a:p>
          <a:p>
            <a:r>
              <a:rPr lang="en-GB" sz="900" dirty="0">
                <a:hlinkClick r:id="rId60"/>
              </a:rPr>
              <a:t>How to Talk to Children About Sex &amp; Safety | NSPCC | </a:t>
            </a:r>
            <a:r>
              <a:rPr lang="en-GB" sz="900" dirty="0" smtClean="0">
                <a:hlinkClick r:id="rId60"/>
              </a:rPr>
              <a:t>NSPCC</a:t>
            </a:r>
            <a:r>
              <a:rPr lang="en-GB" sz="900" dirty="0" smtClean="0"/>
              <a:t> </a:t>
            </a:r>
          </a:p>
          <a:p>
            <a:r>
              <a:rPr lang="en-GB" sz="900" dirty="0" smtClean="0">
                <a:hlinkClick r:id="rId40"/>
              </a:rPr>
              <a:t>lawstuff.org.uk </a:t>
            </a:r>
            <a:r>
              <a:rPr lang="en-GB" sz="900" dirty="0">
                <a:hlinkClick r:id="rId40"/>
              </a:rPr>
              <a:t>– </a:t>
            </a:r>
            <a:r>
              <a:rPr lang="en-GB" sz="900" dirty="0" smtClean="0">
                <a:hlinkClick r:id="rId40"/>
              </a:rPr>
              <a:t>lawstuff.org.uk</a:t>
            </a:r>
            <a:endParaRPr lang="en-GB" sz="900" dirty="0" smtClean="0"/>
          </a:p>
          <a:p>
            <a:r>
              <a:rPr lang="en-GB" sz="900" dirty="0" err="1">
                <a:hlinkClick r:id="rId61"/>
              </a:rPr>
              <a:t>axess</a:t>
            </a:r>
            <a:r>
              <a:rPr lang="en-GB" sz="900" dirty="0">
                <a:hlinkClick r:id="rId61"/>
              </a:rPr>
              <a:t> Sexual Health </a:t>
            </a:r>
            <a:r>
              <a:rPr lang="en-GB" sz="900" dirty="0" err="1">
                <a:hlinkClick r:id="rId61"/>
              </a:rPr>
              <a:t>Halton</a:t>
            </a:r>
            <a:r>
              <a:rPr lang="en-GB" sz="900" dirty="0">
                <a:hlinkClick r:id="rId61"/>
              </a:rPr>
              <a:t> - </a:t>
            </a:r>
            <a:r>
              <a:rPr lang="en-GB" sz="900" dirty="0" err="1">
                <a:hlinkClick r:id="rId61"/>
              </a:rPr>
              <a:t>Axess</a:t>
            </a:r>
            <a:r>
              <a:rPr lang="en-GB" sz="900" dirty="0">
                <a:hlinkClick r:id="rId61"/>
              </a:rPr>
              <a:t> Sexual </a:t>
            </a:r>
            <a:r>
              <a:rPr lang="en-GB" sz="900" dirty="0" smtClean="0">
                <a:hlinkClick r:id="rId61"/>
              </a:rPr>
              <a:t>Health</a:t>
            </a:r>
            <a:r>
              <a:rPr lang="en-GB" sz="900" dirty="0" smtClean="0"/>
              <a:t> </a:t>
            </a:r>
          </a:p>
          <a:p>
            <a:r>
              <a:rPr lang="en-GB" sz="900" dirty="0">
                <a:hlinkClick r:id="rId62"/>
              </a:rPr>
              <a:t>Sexual Health Service - </a:t>
            </a:r>
            <a:r>
              <a:rPr lang="en-GB" sz="900" dirty="0" err="1">
                <a:hlinkClick r:id="rId62"/>
              </a:rPr>
              <a:t>Halton</a:t>
            </a:r>
            <a:r>
              <a:rPr lang="en-GB" sz="900" dirty="0">
                <a:hlinkClick r:id="rId62"/>
              </a:rPr>
              <a:t> :: Warrington and </a:t>
            </a:r>
            <a:r>
              <a:rPr lang="en-GB" sz="900" dirty="0" err="1">
                <a:hlinkClick r:id="rId62"/>
              </a:rPr>
              <a:t>Halton</a:t>
            </a:r>
            <a:r>
              <a:rPr lang="en-GB" sz="900" dirty="0">
                <a:hlinkClick r:id="rId62"/>
              </a:rPr>
              <a:t> Hospitals NHS Trust (whh.nhs.uk</a:t>
            </a:r>
            <a:r>
              <a:rPr lang="en-GB" sz="900" dirty="0" smtClean="0">
                <a:hlinkClick r:id="rId62"/>
              </a:rPr>
              <a:t>)</a:t>
            </a:r>
            <a:endParaRPr lang="en-GB" sz="900" dirty="0" smtClean="0"/>
          </a:p>
          <a:p>
            <a:r>
              <a:rPr lang="en-GB" sz="900" dirty="0">
                <a:hlinkClick r:id="rId63"/>
              </a:rPr>
              <a:t>Sexual health (who.int)</a:t>
            </a:r>
            <a:endParaRPr lang="en-GB" sz="900" b="1" u="sng" dirty="0" smtClean="0">
              <a:solidFill>
                <a:srgbClr val="2D508F"/>
              </a:solidFill>
            </a:endParaRPr>
          </a:p>
          <a:p>
            <a:pPr algn="ctr"/>
            <a:endParaRPr lang="en-GB" sz="900" b="1" u="sng" dirty="0">
              <a:solidFill>
                <a:srgbClr val="2D5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0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07BAC76F84242A6CA823F6150362E" ma:contentTypeVersion="13" ma:contentTypeDescription="Create a new document." ma:contentTypeScope="" ma:versionID="f7e66224e3ca51c96531af538b3d3ff4">
  <xsd:schema xmlns:xsd="http://www.w3.org/2001/XMLSchema" xmlns:xs="http://www.w3.org/2001/XMLSchema" xmlns:p="http://schemas.microsoft.com/office/2006/metadata/properties" xmlns:ns3="07a89d61-23bc-433d-814d-9bb8b1145aa2" xmlns:ns4="5d656b3c-1cb1-4956-a858-0e81555cc12c" targetNamespace="http://schemas.microsoft.com/office/2006/metadata/properties" ma:root="true" ma:fieldsID="07e4174ac83929c6859948f38cf31f7e" ns3:_="" ns4:_="">
    <xsd:import namespace="07a89d61-23bc-433d-814d-9bb8b1145aa2"/>
    <xsd:import namespace="5d656b3c-1cb1-4956-a858-0e81555cc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89d61-23bc-433d-814d-9bb8b1145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56b3c-1cb1-4956-a858-0e81555cc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a89d61-23bc-433d-814d-9bb8b1145aa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14306-3360-42F6-8CB5-BDC7AC377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89d61-23bc-433d-814d-9bb8b1145aa2"/>
    <ds:schemaRef ds:uri="5d656b3c-1cb1-4956-a858-0e81555cc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7FE60A-ACFB-450F-970A-D5E96C1CFE8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d656b3c-1cb1-4956-a858-0e81555cc12c"/>
    <ds:schemaRef ds:uri="07a89d61-23bc-433d-814d-9bb8b1145aa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E5254D-8514-4863-84F9-DF6E6A3E3D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537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16</cp:revision>
  <dcterms:created xsi:type="dcterms:W3CDTF">2023-07-19T10:47:28Z</dcterms:created>
  <dcterms:modified xsi:type="dcterms:W3CDTF">2024-03-20T16:01:37Z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0x0101004A707BAC76F84242A6CA823F6150362E</vt:lpwstr>
  </property>
</Properties>
</file>