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6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D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38181-7486-4989-A99F-B9912391D89B}" v="1" dt="2023-01-19T13:13:50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A714-DF2C-3AEA-637B-F2A2DDEE5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78DDE-FB3D-E558-FD5E-FBFF3F2CC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8F189-8061-8D9B-9530-B465EA92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2472F-1E70-F9F0-7D42-16832525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CAA4A-4164-A4E6-E231-46412BEE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0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6CAF-C0C0-0169-F6DA-3BE93DF8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C2039-20E1-F793-DFE6-FEE9F224F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306DE-0BA1-6030-78F1-C8AE4C96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A62C1-20F1-5756-9EDE-30BB7FC3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CCC2C-BEB9-DB22-542A-166E103A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037CBF-751E-100C-B901-99C9ED4AA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1A3B1-B808-9A9D-EA38-234C650CA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7EB8-4172-7549-7DA7-544533BC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28D6-7BE7-5477-91D4-C31051449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071B9-9AEC-8A5C-3356-8BEEB85D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BD5FF-DF36-6DB1-AC18-7AC351CE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8991F-33D8-CC20-B8FB-C365C662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19CD-BFFB-853F-C664-9CFCE89B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495C1-F5DA-CBEE-9FD5-1F7936FA2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C558C-0284-24BA-6CF5-34B5D09C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2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9A57-4948-D808-1653-2F52C0B7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3499A-3D38-38A6-84A7-E3D1F0A1E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EE227-7ED2-491D-11C6-B796A397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AB704-4621-3D74-BDC1-0E85D8AB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B7993-2844-58BF-3BB7-0F8F2745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5424-1270-0191-E459-F8CD4BD6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4A3A3-7957-4C04-F7DF-59F7C0BDC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7FB84-EC96-FD84-32A2-7B5587DB1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6ED99-B4F4-9963-6033-9C2AFE63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6506B-47CB-3303-D880-A5C2A77D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F0071-2D44-5E61-83D6-B3930811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4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F22D6-7EC9-AD47-ADC3-465258B3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D70FE-D3B5-4790-43D1-D7F83AF49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BC46A-BC63-D2D3-72AB-6061587FA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02088-668A-A06E-8526-8A9D54451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AA3A0-D84A-4CD8-4646-FF4B76E06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D86F8-ED87-5AEF-3EEC-ED40DC8B0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A76E6-47DE-BD50-FB62-8AD3CD45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D6A0A-3720-8DF7-E128-1958DB28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2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5DB-87B4-02D3-8400-3CD6E728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60CD8-D924-FBD9-18C0-A1EDA5AA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825AB-AAF8-2BE4-DA32-492A9A844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D9DBF-1BA4-117B-1004-C313302A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B0883-679D-1318-C6BA-07532B3DA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D9149-4DAE-13E1-336E-8A3ADBDB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BC869-EF98-53EB-1E8C-949848E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08D9-431F-818D-FCE9-5E4482AB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B6C3-9A84-D09B-DF52-E47DE5755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BE986-CA09-79A4-44CF-7F4D2A35E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9A2B3-3212-D1A1-7C1F-51234979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EB9D8-598E-8468-9A0A-067456A9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E011-0AF7-941B-F78F-CDCD4F50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2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3D623-87B2-FE1F-6E30-63B4A391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82173-4790-56E9-02C6-FD1A2EC39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E8347-B86B-A8AD-3C1E-BEF068024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23509-5DD6-C98C-E730-9A0DBC3C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2BDBE-99D5-3065-E413-C66B5BEB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3DF53-D6E1-2510-19E5-2F6997E8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3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734052-7AB8-57AE-7E11-29720FC7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AFF06-8D99-A073-144F-1D511B02B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C6B89-7C2F-F4C0-78BF-356A40966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FE1E-C70A-4F9F-819A-6BAF8A1C7D8A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01848-F75A-EEA9-BEB1-E8397726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37903-89A1-C3B6-9239-5D6FF65E1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3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13732" y="1500934"/>
            <a:ext cx="167987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Transition and safety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10047287" y="4062340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Financial decision making</a:t>
            </a:r>
            <a:endParaRPr lang="en-GB" sz="1600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27932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13732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Display 41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9344025" y="56548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11E626-9E9B-EC48-B657-FC1DF25EB1F8}"/>
              </a:ext>
            </a:extLst>
          </p:cNvPr>
          <p:cNvCxnSpPr>
            <a:cxnSpLocks/>
            <a:endCxn id="42" idx="1"/>
          </p:cNvCxnSpPr>
          <p:nvPr/>
        </p:nvCxnSpPr>
        <p:spPr>
          <a:xfrm flipH="1">
            <a:off x="10026650" y="4035751"/>
            <a:ext cx="41275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PD Year 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8204776" y="1506909"/>
            <a:ext cx="1810415" cy="1691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Building relationships</a:t>
            </a:r>
          </a:p>
        </p:txBody>
      </p:sp>
      <p:sp>
        <p:nvSpPr>
          <p:cNvPr id="72" name="Flowchart: Display 71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7471539" y="513512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</p:cNvCxnSpPr>
          <p:nvPr/>
        </p:nvCxnSpPr>
        <p:spPr>
          <a:xfrm flipH="1">
            <a:off x="8160990" y="1622101"/>
            <a:ext cx="3319" cy="1668694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3672F60-EDFF-CC21-9DF5-771993532212}"/>
              </a:ext>
            </a:extLst>
          </p:cNvPr>
          <p:cNvSpPr/>
          <p:nvPr/>
        </p:nvSpPr>
        <p:spPr>
          <a:xfrm>
            <a:off x="2611339" y="4080267"/>
            <a:ext cx="1598438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Developing skills and aspirations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1917087" y="564806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2581987" y="4028997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4468149" y="1495484"/>
            <a:ext cx="1810415" cy="17025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Diversity, prejudice and bullying</a:t>
            </a:r>
          </a:p>
        </p:txBody>
      </p:sp>
      <p:sp>
        <p:nvSpPr>
          <p:cNvPr id="29" name="Flowchart: Display 28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3782842" y="498151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  <a:stCxn id="29" idx="1"/>
          </p:cNvCxnSpPr>
          <p:nvPr/>
        </p:nvCxnSpPr>
        <p:spPr>
          <a:xfrm>
            <a:off x="4465467" y="1622101"/>
            <a:ext cx="2683" cy="167162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6291838" y="4062340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Health and puberty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34" name="Flowchart: Display 33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5588576" y="56548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6276703" y="4035751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Shape&#10;&#10;Description automatically generated with low confidence">
            <a:extLst>
              <a:ext uri="{FF2B5EF4-FFF2-40B4-BE49-F238E27FC236}">
                <a16:creationId xmlns:a16="http://schemas.microsoft.com/office/drawing/2014/main" id="{7B413422-163C-A653-8C41-9F39D2EBA7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6" b="12201"/>
          <a:stretch/>
        </p:blipFill>
        <p:spPr>
          <a:xfrm>
            <a:off x="2102192" y="5708315"/>
            <a:ext cx="959589" cy="921135"/>
          </a:xfrm>
          <a:prstGeom prst="rect">
            <a:avLst/>
          </a:prstGeom>
        </p:spPr>
      </p:pic>
      <p:pic>
        <p:nvPicPr>
          <p:cNvPr id="45" name="Picture 44" descr="Shape&#10;&#10;Description automatically generated with low confidence">
            <a:extLst>
              <a:ext uri="{FF2B5EF4-FFF2-40B4-BE49-F238E27FC236}">
                <a16:creationId xmlns:a16="http://schemas.microsoft.com/office/drawing/2014/main" id="{DAA10C85-33A5-7529-2F09-CC083269B79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9" b="16328"/>
          <a:stretch/>
        </p:blipFill>
        <p:spPr>
          <a:xfrm>
            <a:off x="323760" y="415479"/>
            <a:ext cx="928122" cy="8063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1" b="16206"/>
          <a:stretch/>
        </p:blipFill>
        <p:spPr>
          <a:xfrm>
            <a:off x="4005230" y="600853"/>
            <a:ext cx="891160" cy="79652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482B5B1-86AD-F6CA-CEC7-9BB6FEBC2E4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261" y="5743127"/>
            <a:ext cx="692515" cy="6925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73393D-B77D-8177-0888-0344301CF2A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2" b="15636"/>
          <a:stretch/>
        </p:blipFill>
        <p:spPr>
          <a:xfrm>
            <a:off x="7694539" y="543978"/>
            <a:ext cx="932902" cy="846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8DCF0D-F8EC-01A5-6697-EBF0AB6AB9D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56" b="26163"/>
          <a:stretch/>
        </p:blipFill>
        <p:spPr>
          <a:xfrm>
            <a:off x="9285422" y="5578637"/>
            <a:ext cx="1323189" cy="102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13732" y="1500934"/>
            <a:ext cx="167987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Drugs and alcohol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10047287" y="4062340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Digital literacy</a:t>
            </a:r>
            <a:endParaRPr lang="en-GB" sz="1600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27932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13732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Display 41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9344025" y="56548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11E626-9E9B-EC48-B657-FC1DF25EB1F8}"/>
              </a:ext>
            </a:extLst>
          </p:cNvPr>
          <p:cNvCxnSpPr>
            <a:cxnSpLocks/>
            <a:endCxn id="42" idx="1"/>
          </p:cNvCxnSpPr>
          <p:nvPr/>
        </p:nvCxnSpPr>
        <p:spPr>
          <a:xfrm flipH="1">
            <a:off x="10026650" y="4035751"/>
            <a:ext cx="41275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PD Year 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8204776" y="1506909"/>
            <a:ext cx="1810415" cy="1691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Identity and relationships</a:t>
            </a:r>
          </a:p>
        </p:txBody>
      </p:sp>
      <p:sp>
        <p:nvSpPr>
          <p:cNvPr id="72" name="Flowchart: Display 71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7471539" y="513512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</p:cNvCxnSpPr>
          <p:nvPr/>
        </p:nvCxnSpPr>
        <p:spPr>
          <a:xfrm flipH="1">
            <a:off x="8160990" y="1622101"/>
            <a:ext cx="3319" cy="1668694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3672F60-EDFF-CC21-9DF5-771993532212}"/>
              </a:ext>
            </a:extLst>
          </p:cNvPr>
          <p:cNvSpPr/>
          <p:nvPr/>
        </p:nvSpPr>
        <p:spPr>
          <a:xfrm>
            <a:off x="2611339" y="4080267"/>
            <a:ext cx="1598438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Community and careers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1917087" y="564806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2581987" y="4028997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4468149" y="1495484"/>
            <a:ext cx="1810415" cy="17025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Discrimination</a:t>
            </a:r>
          </a:p>
        </p:txBody>
      </p:sp>
      <p:sp>
        <p:nvSpPr>
          <p:cNvPr id="29" name="Flowchart: Display 28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3782842" y="498151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  <a:stCxn id="29" idx="1"/>
          </p:cNvCxnSpPr>
          <p:nvPr/>
        </p:nvCxnSpPr>
        <p:spPr>
          <a:xfrm>
            <a:off x="4465467" y="1622101"/>
            <a:ext cx="2683" cy="167162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6291838" y="4062340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Emotional wellbeing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34" name="Flowchart: Display 33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5588576" y="56548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6276703" y="4035751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Shape&#10;&#10;Description automatically generated with low confidence">
            <a:extLst>
              <a:ext uri="{FF2B5EF4-FFF2-40B4-BE49-F238E27FC236}">
                <a16:creationId xmlns:a16="http://schemas.microsoft.com/office/drawing/2014/main" id="{2F0F8783-BAC3-860E-895E-DC7BE4257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201" b="21688"/>
          <a:stretch/>
        </p:blipFill>
        <p:spPr>
          <a:xfrm>
            <a:off x="9543858" y="5729893"/>
            <a:ext cx="924117" cy="7324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6" b="20935"/>
          <a:stretch/>
        </p:blipFill>
        <p:spPr>
          <a:xfrm>
            <a:off x="7547656" y="381931"/>
            <a:ext cx="1172096" cy="9868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C0BA03-A014-8787-3A3E-F51D320046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885" b="15927"/>
          <a:stretch/>
        </p:blipFill>
        <p:spPr>
          <a:xfrm>
            <a:off x="200580" y="309821"/>
            <a:ext cx="1224647" cy="10493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059F88-1D1C-D509-23B2-9039A9B5D21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1" b="16206"/>
          <a:stretch/>
        </p:blipFill>
        <p:spPr>
          <a:xfrm>
            <a:off x="4005230" y="600853"/>
            <a:ext cx="891160" cy="7965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F1AF35-2436-C31F-29DF-8F6995B90E2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6" b="13389"/>
          <a:stretch/>
        </p:blipFill>
        <p:spPr>
          <a:xfrm>
            <a:off x="5814862" y="5700641"/>
            <a:ext cx="923421" cy="869483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31914A9D-F412-003F-8F64-66F87C756C2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6" b="12201"/>
          <a:stretch/>
        </p:blipFill>
        <p:spPr>
          <a:xfrm>
            <a:off x="2102192" y="5708315"/>
            <a:ext cx="959589" cy="92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1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13732" y="1500934"/>
            <a:ext cx="167987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Peer influence, substance use and gangs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10079267" y="4078914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Employability skills</a:t>
            </a:r>
            <a:endParaRPr lang="en-GB" sz="1600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27932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13732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PD Year 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267698" y="3484136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4615009" y="1526700"/>
            <a:ext cx="1810415" cy="1691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Respectful relationships</a:t>
            </a:r>
          </a:p>
        </p:txBody>
      </p:sp>
      <p:sp>
        <p:nvSpPr>
          <p:cNvPr id="72" name="Flowchart: Display 71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3881772" y="53330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</p:cNvCxnSpPr>
          <p:nvPr/>
        </p:nvCxnSpPr>
        <p:spPr>
          <a:xfrm flipH="1">
            <a:off x="4571223" y="1641892"/>
            <a:ext cx="3319" cy="1668694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2632070" y="4078914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Setting goals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34" name="Flowchart: Display 33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1974438" y="5648818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2616935" y="4052325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8429468" y="1499126"/>
            <a:ext cx="1810415" cy="1691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Intimate relationships</a:t>
            </a:r>
          </a:p>
        </p:txBody>
      </p:sp>
      <p:sp>
        <p:nvSpPr>
          <p:cNvPr id="44" name="Flowchart: Display 43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7696231" y="505729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</p:cNvCxnSpPr>
          <p:nvPr/>
        </p:nvCxnSpPr>
        <p:spPr>
          <a:xfrm flipH="1">
            <a:off x="8385682" y="1614318"/>
            <a:ext cx="3319" cy="1668694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Shape&#10;&#10;Description automatically generated with low confidence">
            <a:extLst>
              <a:ext uri="{FF2B5EF4-FFF2-40B4-BE49-F238E27FC236}">
                <a16:creationId xmlns:a16="http://schemas.microsoft.com/office/drawing/2014/main" id="{7B413422-163C-A653-8C41-9F39D2EBA7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6" b="12201"/>
          <a:stretch/>
        </p:blipFill>
        <p:spPr>
          <a:xfrm>
            <a:off x="2162795" y="5683416"/>
            <a:ext cx="959589" cy="92113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1" b="16206"/>
          <a:stretch/>
        </p:blipFill>
        <p:spPr>
          <a:xfrm>
            <a:off x="360722" y="436246"/>
            <a:ext cx="891160" cy="796529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6469306" y="4029755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22C92E6-AFEE-6B93-A3BA-0EDB4228797B}"/>
              </a:ext>
            </a:extLst>
          </p:cNvPr>
          <p:cNvSpPr/>
          <p:nvPr/>
        </p:nvSpPr>
        <p:spPr>
          <a:xfrm>
            <a:off x="6491570" y="4072689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Healthy lifestyle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3" name="Flowchart: Display 2">
            <a:extLst>
              <a:ext uri="{FF2B5EF4-FFF2-40B4-BE49-F238E27FC236}">
                <a16:creationId xmlns:a16="http://schemas.microsoft.com/office/drawing/2014/main" id="{3783946D-5377-0647-1546-CA752D1E7EA8}"/>
              </a:ext>
            </a:extLst>
          </p:cNvPr>
          <p:cNvSpPr/>
          <p:nvPr/>
        </p:nvSpPr>
        <p:spPr>
          <a:xfrm rot="5400000">
            <a:off x="9446549" y="5586332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5CEB79-9699-4881-FD2C-0F3B43287A1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489" b="24820"/>
          <a:stretch/>
        </p:blipFill>
        <p:spPr>
          <a:xfrm>
            <a:off x="7786507" y="395717"/>
            <a:ext cx="1184697" cy="87758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655DE8-B309-CF8E-EEA7-317996D399FA}"/>
              </a:ext>
            </a:extLst>
          </p:cNvPr>
          <p:cNvCxnSpPr>
            <a:cxnSpLocks/>
          </p:cNvCxnSpPr>
          <p:nvPr/>
        </p:nvCxnSpPr>
        <p:spPr>
          <a:xfrm>
            <a:off x="10097142" y="3981111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06A4B11-8305-D51C-0C30-561EEE4D239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2" b="15636"/>
          <a:stretch/>
        </p:blipFill>
        <p:spPr>
          <a:xfrm>
            <a:off x="4087728" y="523594"/>
            <a:ext cx="932902" cy="846919"/>
          </a:xfrm>
          <a:prstGeom prst="rect">
            <a:avLst/>
          </a:prstGeom>
        </p:spPr>
      </p:pic>
      <p:sp>
        <p:nvSpPr>
          <p:cNvPr id="42" name="Flowchart: Display 41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5834999" y="5648818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B7788221-9DB9-0284-4B86-2FEEB5B14B7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78" b="12716"/>
          <a:stretch/>
        </p:blipFill>
        <p:spPr>
          <a:xfrm>
            <a:off x="6096000" y="5747099"/>
            <a:ext cx="769623" cy="81445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B44A61DD-F23A-538C-3399-79E64997F9F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813" b="20581"/>
          <a:stretch/>
        </p:blipFill>
        <p:spPr>
          <a:xfrm>
            <a:off x="9517023" y="5516910"/>
            <a:ext cx="1224302" cy="102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2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13732" y="1500934"/>
            <a:ext cx="167987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Mental health and emotional wellbeing</a:t>
            </a:r>
            <a:endParaRPr lang="en-GB" sz="1600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27932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13732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PD Year 10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8160990" y="1501196"/>
            <a:ext cx="1766628" cy="1691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Addressing extremism and radicalisation </a:t>
            </a:r>
          </a:p>
        </p:txBody>
      </p:sp>
      <p:sp>
        <p:nvSpPr>
          <p:cNvPr id="72" name="Flowchart: Display 71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7471539" y="513512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</p:cNvCxnSpPr>
          <p:nvPr/>
        </p:nvCxnSpPr>
        <p:spPr>
          <a:xfrm flipH="1">
            <a:off x="8160990" y="1622101"/>
            <a:ext cx="3319" cy="1668694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3672F60-EDFF-CC21-9DF5-771993532212}"/>
              </a:ext>
            </a:extLst>
          </p:cNvPr>
          <p:cNvSpPr/>
          <p:nvPr/>
        </p:nvSpPr>
        <p:spPr>
          <a:xfrm>
            <a:off x="2611339" y="4080267"/>
            <a:ext cx="1598438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Financial decision making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1917087" y="564806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2581987" y="4028997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4468149" y="1495484"/>
            <a:ext cx="1810415" cy="17025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Healthy relationships</a:t>
            </a:r>
          </a:p>
        </p:txBody>
      </p:sp>
      <p:sp>
        <p:nvSpPr>
          <p:cNvPr id="29" name="Flowchart: Display 28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3782842" y="498151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  <a:stCxn id="29" idx="1"/>
          </p:cNvCxnSpPr>
          <p:nvPr/>
        </p:nvCxnSpPr>
        <p:spPr>
          <a:xfrm>
            <a:off x="4465467" y="1622101"/>
            <a:ext cx="2683" cy="1671626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6291838" y="4062340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Exploring influence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34" name="Flowchart: Display 33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5588576" y="56548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6276703" y="4035751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10050444" y="4075784"/>
            <a:ext cx="1955804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Work experience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35" name="Flowchart: Display 34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9347182" y="5668258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10035309" y="4049195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2" b="15636"/>
          <a:stretch/>
        </p:blipFill>
        <p:spPr>
          <a:xfrm>
            <a:off x="3973890" y="542494"/>
            <a:ext cx="932902" cy="8469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6" b="13389"/>
          <a:stretch/>
        </p:blipFill>
        <p:spPr>
          <a:xfrm>
            <a:off x="369231" y="399769"/>
            <a:ext cx="923421" cy="8694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A98429-6DE4-1CE3-7740-9797E6F193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1" b="16206"/>
          <a:stretch/>
        </p:blipFill>
        <p:spPr>
          <a:xfrm>
            <a:off x="5782269" y="5701501"/>
            <a:ext cx="891160" cy="796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8691B4-EF7F-05FF-B716-FC93CB566C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56" b="26163"/>
          <a:stretch/>
        </p:blipFill>
        <p:spPr>
          <a:xfrm>
            <a:off x="1910647" y="5476536"/>
            <a:ext cx="1323189" cy="1021494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8058381C-20E5-926E-7A10-57AB123F6DD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813" b="20581"/>
          <a:stretch/>
        </p:blipFill>
        <p:spPr>
          <a:xfrm>
            <a:off x="9435136" y="5627285"/>
            <a:ext cx="1224302" cy="1021494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2268A949-F92E-CB1C-0824-9C8C23B2AFA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6" b="15489"/>
          <a:stretch/>
        </p:blipFill>
        <p:spPr>
          <a:xfrm>
            <a:off x="7703692" y="540661"/>
            <a:ext cx="914595" cy="79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13732" y="1500934"/>
            <a:ext cx="167987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Building for the future</a:t>
            </a:r>
            <a:endParaRPr lang="en-GB" sz="1600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27932" y="40938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13732" y="1533337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PD Year 11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CEFD718-D787-885B-2784-7DA1EAD06A15}"/>
              </a:ext>
            </a:extLst>
          </p:cNvPr>
          <p:cNvSpPr/>
          <p:nvPr/>
        </p:nvSpPr>
        <p:spPr>
          <a:xfrm>
            <a:off x="4387987" y="1525060"/>
            <a:ext cx="1743138" cy="1691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Communication in relationships</a:t>
            </a:r>
          </a:p>
        </p:txBody>
      </p:sp>
      <p:sp>
        <p:nvSpPr>
          <p:cNvPr id="72" name="Flowchart: Display 71">
            <a:extLst>
              <a:ext uri="{FF2B5EF4-FFF2-40B4-BE49-F238E27FC236}">
                <a16:creationId xmlns:a16="http://schemas.microsoft.com/office/drawing/2014/main" id="{5338DCA3-24E0-32B6-6C56-E66563D69CF5}"/>
              </a:ext>
            </a:extLst>
          </p:cNvPr>
          <p:cNvSpPr/>
          <p:nvPr/>
        </p:nvSpPr>
        <p:spPr>
          <a:xfrm rot="16200000">
            <a:off x="3698536" y="537376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B35166-8518-970D-A149-7AA680DCA5CC}"/>
              </a:ext>
            </a:extLst>
          </p:cNvPr>
          <p:cNvCxnSpPr>
            <a:cxnSpLocks/>
          </p:cNvCxnSpPr>
          <p:nvPr/>
        </p:nvCxnSpPr>
        <p:spPr>
          <a:xfrm flipH="1">
            <a:off x="4387987" y="1645965"/>
            <a:ext cx="3319" cy="1668694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8">
            <a:extLst>
              <a:ext uri="{FF2B5EF4-FFF2-40B4-BE49-F238E27FC236}">
                <a16:creationId xmlns:a16="http://schemas.microsoft.com/office/drawing/2014/main" id="{84A56D68-C211-3749-5717-617DCE4A35E7}"/>
              </a:ext>
            </a:extLst>
          </p:cNvPr>
          <p:cNvSpPr/>
          <p:nvPr/>
        </p:nvSpPr>
        <p:spPr>
          <a:xfrm>
            <a:off x="2669864" y="4063169"/>
            <a:ext cx="1717321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Next steps</a:t>
            </a:r>
            <a:endParaRPr lang="en-GB" sz="1600" dirty="0">
              <a:solidFill>
                <a:srgbClr val="2D508F"/>
              </a:solidFill>
            </a:endParaRPr>
          </a:p>
        </p:txBody>
      </p:sp>
      <p:sp>
        <p:nvSpPr>
          <p:cNvPr id="34" name="Flowchart: Display 33">
            <a:extLst>
              <a:ext uri="{FF2B5EF4-FFF2-40B4-BE49-F238E27FC236}">
                <a16:creationId xmlns:a16="http://schemas.microsoft.com/office/drawing/2014/main" id="{2561578A-B12C-D25D-3F62-4F884F2A8822}"/>
              </a:ext>
            </a:extLst>
          </p:cNvPr>
          <p:cNvSpPr/>
          <p:nvPr/>
        </p:nvSpPr>
        <p:spPr>
          <a:xfrm rot="5400000">
            <a:off x="1966603" y="565564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9F7FEC-C478-DC17-2100-A911E0AF1544}"/>
              </a:ext>
            </a:extLst>
          </p:cNvPr>
          <p:cNvCxnSpPr>
            <a:cxnSpLocks/>
          </p:cNvCxnSpPr>
          <p:nvPr/>
        </p:nvCxnSpPr>
        <p:spPr>
          <a:xfrm>
            <a:off x="2654730" y="4036580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Shape&#10;&#10;Description automatically generated with low confidence">
            <a:extLst>
              <a:ext uri="{FF2B5EF4-FFF2-40B4-BE49-F238E27FC236}">
                <a16:creationId xmlns:a16="http://schemas.microsoft.com/office/drawing/2014/main" id="{7B413422-163C-A653-8C41-9F39D2EBA7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6" b="12201"/>
          <a:stretch/>
        </p:blipFill>
        <p:spPr>
          <a:xfrm>
            <a:off x="2134064" y="5679343"/>
            <a:ext cx="959589" cy="92113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23FDDD5-6127-A2E7-5492-9603662900D2}"/>
              </a:ext>
            </a:extLst>
          </p:cNvPr>
          <p:cNvSpPr/>
          <p:nvPr/>
        </p:nvSpPr>
        <p:spPr>
          <a:xfrm>
            <a:off x="8243537" y="1543122"/>
            <a:ext cx="1743138" cy="1691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Families</a:t>
            </a:r>
          </a:p>
        </p:txBody>
      </p:sp>
      <p:sp>
        <p:nvSpPr>
          <p:cNvPr id="5" name="Flowchart: Display 4">
            <a:extLst>
              <a:ext uri="{FF2B5EF4-FFF2-40B4-BE49-F238E27FC236}">
                <a16:creationId xmlns:a16="http://schemas.microsoft.com/office/drawing/2014/main" id="{7FDDE612-A532-B17F-6C2E-208A09128506}"/>
              </a:ext>
            </a:extLst>
          </p:cNvPr>
          <p:cNvSpPr/>
          <p:nvPr/>
        </p:nvSpPr>
        <p:spPr>
          <a:xfrm rot="16200000">
            <a:off x="7554086" y="555438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0C20B1-63E5-5553-2F96-10E20B7892C1}"/>
              </a:ext>
            </a:extLst>
          </p:cNvPr>
          <p:cNvCxnSpPr>
            <a:cxnSpLocks/>
          </p:cNvCxnSpPr>
          <p:nvPr/>
        </p:nvCxnSpPr>
        <p:spPr>
          <a:xfrm flipH="1">
            <a:off x="8243537" y="1664027"/>
            <a:ext cx="3319" cy="1668694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8">
            <a:extLst>
              <a:ext uri="{FF2B5EF4-FFF2-40B4-BE49-F238E27FC236}">
                <a16:creationId xmlns:a16="http://schemas.microsoft.com/office/drawing/2014/main" id="{1F68E92B-B254-B44F-5412-D8FDF9A2C3A2}"/>
              </a:ext>
            </a:extLst>
          </p:cNvPr>
          <p:cNvSpPr/>
          <p:nvPr/>
        </p:nvSpPr>
        <p:spPr>
          <a:xfrm>
            <a:off x="6336307" y="4063169"/>
            <a:ext cx="1717321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Independence</a:t>
            </a:r>
          </a:p>
        </p:txBody>
      </p:sp>
      <p:sp>
        <p:nvSpPr>
          <p:cNvPr id="9" name="Flowchart: Display 8">
            <a:extLst>
              <a:ext uri="{FF2B5EF4-FFF2-40B4-BE49-F238E27FC236}">
                <a16:creationId xmlns:a16="http://schemas.microsoft.com/office/drawing/2014/main" id="{9C555F41-C54F-EF51-8F4D-C9FF7C4A81B4}"/>
              </a:ext>
            </a:extLst>
          </p:cNvPr>
          <p:cNvSpPr/>
          <p:nvPr/>
        </p:nvSpPr>
        <p:spPr>
          <a:xfrm rot="5400000">
            <a:off x="5633046" y="565564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87F5AA-E243-AAC2-F9B2-D9A7FEA1A2FC}"/>
              </a:ext>
            </a:extLst>
          </p:cNvPr>
          <p:cNvCxnSpPr>
            <a:cxnSpLocks/>
          </p:cNvCxnSpPr>
          <p:nvPr/>
        </p:nvCxnSpPr>
        <p:spPr>
          <a:xfrm>
            <a:off x="6321173" y="4036580"/>
            <a:ext cx="8714" cy="137776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7E74088-4110-CAA8-E4C5-8E6A3199BD0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6" b="13389"/>
          <a:stretch/>
        </p:blipFill>
        <p:spPr>
          <a:xfrm>
            <a:off x="415008" y="399769"/>
            <a:ext cx="806374" cy="8694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3D2B8DC-D0A1-72A0-BEC5-C1B57C81C78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2" b="15636"/>
          <a:stretch/>
        </p:blipFill>
        <p:spPr>
          <a:xfrm>
            <a:off x="3921536" y="590222"/>
            <a:ext cx="932902" cy="846919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B6B438EF-92F5-5D55-073F-2818843B006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9" b="20340"/>
          <a:stretch/>
        </p:blipFill>
        <p:spPr>
          <a:xfrm>
            <a:off x="7763434" y="607623"/>
            <a:ext cx="854234" cy="703993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36062EB8-F483-8A8A-CAE3-C82CBAC8EEC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413" b="12811"/>
          <a:stretch/>
        </p:blipFill>
        <p:spPr>
          <a:xfrm flipH="1">
            <a:off x="5904758" y="5749225"/>
            <a:ext cx="933251" cy="85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1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50F7155BC75A44924BD7C515BC518A" ma:contentTypeVersion="13" ma:contentTypeDescription="Create a new document." ma:contentTypeScope="" ma:versionID="d88a7fa103b4b134d58e9ae43fad2310">
  <xsd:schema xmlns:xsd="http://www.w3.org/2001/XMLSchema" xmlns:xs="http://www.w3.org/2001/XMLSchema" xmlns:p="http://schemas.microsoft.com/office/2006/metadata/properties" xmlns:ns3="38966fbd-1a47-453b-aee5-4ee45ef34155" xmlns:ns4="fc85dd85-cb1c-43b4-b6c3-fe7aba7ba5fc" targetNamespace="http://schemas.microsoft.com/office/2006/metadata/properties" ma:root="true" ma:fieldsID="6aa78c19064b1f64f99ec365dc79bbf6" ns3:_="" ns4:_="">
    <xsd:import namespace="38966fbd-1a47-453b-aee5-4ee45ef34155"/>
    <xsd:import namespace="fc85dd85-cb1c-43b4-b6c3-fe7aba7ba5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66fbd-1a47-453b-aee5-4ee45ef341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5dd85-cb1c-43b4-b6c3-fe7aba7ba5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0245A0-BC35-4DFF-A6AD-A29D10023DBA}">
  <ds:schemaRefs>
    <ds:schemaRef ds:uri="http://purl.org/dc/terms/"/>
    <ds:schemaRef ds:uri="http://schemas.openxmlformats.org/package/2006/metadata/core-properties"/>
    <ds:schemaRef ds:uri="fc85dd85-cb1c-43b4-b6c3-fe7aba7ba5f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8966fbd-1a47-453b-aee5-4ee45ef3415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EB75C14-5FC4-4883-AF5C-5E248571C4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966fbd-1a47-453b-aee5-4ee45ef34155"/>
    <ds:schemaRef ds:uri="fc85dd85-cb1c-43b4-b6c3-fe7aba7ba5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EE8DD3-0CC0-4497-B7BA-FEE2BC0A47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9272</TotalTime>
  <Words>185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Judson</dc:creator>
  <cp:lastModifiedBy>Leanne Judson</cp:lastModifiedBy>
  <cp:revision>71</cp:revision>
  <dcterms:created xsi:type="dcterms:W3CDTF">2022-08-03T10:26:06Z</dcterms:created>
  <dcterms:modified xsi:type="dcterms:W3CDTF">2023-09-05T14:06:51Z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0x010100B450F7155BC75A44924BD7C515BC518A</vt:lpwstr>
  </property>
</Properties>
</file>