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76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79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1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11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544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8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493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177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99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894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65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9BC61-5263-418D-BFF4-2B6CCC395A97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0965-54C7-4C67-8184-58F444A5F1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91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cibermonkey.org.uk/" TargetMode="External"/><Relationship Id="rId13" Type="http://schemas.openxmlformats.org/officeDocument/2006/relationships/hyperlink" Target="https://app.senecalearning.com/classroom/course/f4627c20-1e1d-11e8-b99c-3168302284a4/section/15e68080-1e1e-11e8-b99c-3168302284a4/session/start" TargetMode="External"/><Relationship Id="rId18" Type="http://schemas.openxmlformats.org/officeDocument/2006/relationships/hyperlink" Target="https://www.wired.co.uk/topic/science" TargetMode="External"/><Relationship Id="rId26" Type="http://schemas.openxmlformats.org/officeDocument/2006/relationships/hyperlink" Target="https://www.rsc.org/" TargetMode="External"/><Relationship Id="rId39" Type="http://schemas.openxmlformats.org/officeDocument/2006/relationships/hyperlink" Target="https://www.bbc.co.uk/bitesize/subjects/zs6hvcw" TargetMode="External"/><Relationship Id="rId3" Type="http://schemas.openxmlformats.org/officeDocument/2006/relationships/hyperlink" Target="https://www.bbc.co.uk/bitesize/subjects/znxtyrd" TargetMode="External"/><Relationship Id="rId21" Type="http://schemas.openxmlformats.org/officeDocument/2006/relationships/hyperlink" Target="https://www.newscientist.com/" TargetMode="External"/><Relationship Id="rId34" Type="http://schemas.openxmlformats.org/officeDocument/2006/relationships/hyperlink" Target="http://www.ase.org.uk/" TargetMode="External"/><Relationship Id="rId7" Type="http://schemas.openxmlformats.org/officeDocument/2006/relationships/hyperlink" Target="https://www.britishscienceassociation.org/" TargetMode="External"/><Relationship Id="rId12" Type="http://schemas.openxmlformats.org/officeDocument/2006/relationships/hyperlink" Target="https://app.senecalearning.com/classroom/course/4c2bb850-1d46-11e8-840a-ed991cd3461d/section/e2b2f230-1e08-11e8-9c3c-ada0d86b7563/session" TargetMode="External"/><Relationship Id="rId17" Type="http://schemas.openxmlformats.org/officeDocument/2006/relationships/hyperlink" Target="https://www.sciencemuseum.org.uk/home" TargetMode="External"/><Relationship Id="rId25" Type="http://schemas.openxmlformats.org/officeDocument/2006/relationships/hyperlink" Target="https://spark.iop.org/practical-physics#gref" TargetMode="External"/><Relationship Id="rId33" Type="http://schemas.openxmlformats.org/officeDocument/2006/relationships/hyperlink" Target="https://www.ase.org.uk/mathsinscience" TargetMode="External"/><Relationship Id="rId38" Type="http://schemas.openxmlformats.org/officeDocument/2006/relationships/hyperlink" Target="https://www.bbc.co.uk/bitesize/subjects/z9ddmp3" TargetMode="External"/><Relationship Id="rId2" Type="http://schemas.openxmlformats.org/officeDocument/2006/relationships/hyperlink" Target="https://www.bbc.co.uk/bitesize/subjects/z4882hv" TargetMode="External"/><Relationship Id="rId16" Type="http://schemas.openxmlformats.org/officeDocument/2006/relationships/hyperlink" Target="https://www.bbc.co.uk/bitesize/examspecs/z8r997h" TargetMode="External"/><Relationship Id="rId20" Type="http://schemas.openxmlformats.org/officeDocument/2006/relationships/hyperlink" Target="https://sciencecouncil.org/about-science/our-definition-of-science/" TargetMode="External"/><Relationship Id="rId29" Type="http://schemas.openxmlformats.org/officeDocument/2006/relationships/hyperlink" Target="https://raeng.org.uk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nhm.ac.uk/schools/teaching-resources/key-stage-3.html" TargetMode="External"/><Relationship Id="rId11" Type="http://schemas.openxmlformats.org/officeDocument/2006/relationships/hyperlink" Target="https://app.senecalearning.com/classroom/course/88066eb0-1d8c-11e8-a6da-15f18bba751c/section/596394a0-1d8e-11e8-a6da-15f18bba751c/session" TargetMode="External"/><Relationship Id="rId24" Type="http://schemas.openxmlformats.org/officeDocument/2006/relationships/hyperlink" Target="https://practicalbiology.org/" TargetMode="External"/><Relationship Id="rId32" Type="http://schemas.openxmlformats.org/officeDocument/2006/relationships/hyperlink" Target="https://www.stem.org.uk/" TargetMode="External"/><Relationship Id="rId37" Type="http://schemas.openxmlformats.org/officeDocument/2006/relationships/hyperlink" Target="https://app.senecalearning.com/classroom/course/e7813ccb-376e-4375-9477-e8baddd262ba/section/218a81c4-df55-4135-b7cf-6e9fd64f05d0/session" TargetMode="External"/><Relationship Id="rId40" Type="http://schemas.openxmlformats.org/officeDocument/2006/relationships/hyperlink" Target="https://www.bbc.co.uk/bitesize/subjects/zpm6fg8" TargetMode="External"/><Relationship Id="rId5" Type="http://schemas.openxmlformats.org/officeDocument/2006/relationships/hyperlink" Target="https://app.senecalearning.com/classroom/course/419c7523-d408-4bc7-9b96-f7f12abdacae" TargetMode="External"/><Relationship Id="rId15" Type="http://schemas.openxmlformats.org/officeDocument/2006/relationships/hyperlink" Target="https://www.aqa.org.uk/resources/science/gcse/teach/command-words" TargetMode="External"/><Relationship Id="rId23" Type="http://schemas.openxmlformats.org/officeDocument/2006/relationships/hyperlink" Target="https://ukbiologycompetitions.org/" TargetMode="External"/><Relationship Id="rId28" Type="http://schemas.openxmlformats.org/officeDocument/2006/relationships/hyperlink" Target="https://www.iop.org/" TargetMode="External"/><Relationship Id="rId36" Type="http://schemas.openxmlformats.org/officeDocument/2006/relationships/hyperlink" Target="https://app.senecalearning.com/classroom/course/9b389a80-1cb0-11e8-ba7f-85cc3dd82400/section/a1a59ff0-1cb3-11e8-ba7f-85cc3dd82400/session" TargetMode="External"/><Relationship Id="rId10" Type="http://schemas.openxmlformats.org/officeDocument/2006/relationships/image" Target="../media/image1.jpeg"/><Relationship Id="rId19" Type="http://schemas.openxmlformats.org/officeDocument/2006/relationships/hyperlink" Target="https://www.sciencedaily.com/" TargetMode="External"/><Relationship Id="rId31" Type="http://schemas.openxmlformats.org/officeDocument/2006/relationships/hyperlink" Target="https://wellcome.org/" TargetMode="External"/><Relationship Id="rId4" Type="http://schemas.openxmlformats.org/officeDocument/2006/relationships/hyperlink" Target="https://www.bbc.co.uk/bitesize/subjects/zh2xsbk" TargetMode="External"/><Relationship Id="rId9" Type="http://schemas.openxmlformats.org/officeDocument/2006/relationships/hyperlink" Target="https://biologyheritage.rsb.org.uk/bcw" TargetMode="External"/><Relationship Id="rId14" Type="http://schemas.openxmlformats.org/officeDocument/2006/relationships/hyperlink" Target="https://filestore.aqa.org.uk/resources/science/AQA-SCIENCE-GCSE-SUBJECT-VOCAB.PDF" TargetMode="External"/><Relationship Id="rId22" Type="http://schemas.openxmlformats.org/officeDocument/2006/relationships/hyperlink" Target="https://www.metlink.org/blog/climate-change/climate-change-resources-for-physics/" TargetMode="External"/><Relationship Id="rId27" Type="http://schemas.openxmlformats.org/officeDocument/2006/relationships/hyperlink" Target="https://www.saps.org.uk/" TargetMode="External"/><Relationship Id="rId30" Type="http://schemas.openxmlformats.org/officeDocument/2006/relationships/hyperlink" Target="https://www.rsb.org.uk/education/teaching-resources/secondary-schools" TargetMode="External"/><Relationship Id="rId35" Type="http://schemas.openxmlformats.org/officeDocument/2006/relationships/hyperlink" Target="https://app.senecalearning.com/classroom/course/891f0540-1d79-11e8-a6da-15f18bba751c/section/509ea530-1d7a-11e8-a6da-15f18bba751c/sess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B2F0EB4A-2A4F-735F-5DB4-4B6C3A443627}"/>
              </a:ext>
            </a:extLst>
          </p:cNvPr>
          <p:cNvSpPr/>
          <p:nvPr/>
        </p:nvSpPr>
        <p:spPr>
          <a:xfrm rot="16200000">
            <a:off x="-3194960" y="3199331"/>
            <a:ext cx="6858000" cy="459339"/>
          </a:xfrm>
          <a:prstGeom prst="rect">
            <a:avLst/>
          </a:prstGeom>
          <a:solidFill>
            <a:srgbClr val="2D50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3200" dirty="0" smtClean="0"/>
              <a:t>Science – Where to find more…</a:t>
            </a:r>
            <a:endParaRPr lang="en-GB" sz="3200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597876" y="230005"/>
            <a:ext cx="4779468" cy="28440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u="sng" dirty="0" smtClean="0">
                <a:solidFill>
                  <a:srgbClr val="2D508F"/>
                </a:solidFill>
              </a:rPr>
              <a:t>Years 7, 8 and 9 Curriculum</a:t>
            </a:r>
          </a:p>
          <a:p>
            <a:pPr algn="ctr"/>
            <a:endParaRPr lang="en-GB" sz="12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2"/>
              </a:rPr>
              <a:t>KS3 Biology - BBC </a:t>
            </a:r>
            <a:r>
              <a:rPr lang="en-GB" sz="1000" dirty="0" err="1" smtClean="0">
                <a:hlinkClick r:id="rId2"/>
              </a:rPr>
              <a:t>Bitesize</a:t>
            </a:r>
            <a:endParaRPr lang="en-GB" sz="1000" dirty="0" smtClean="0"/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3"/>
              </a:rPr>
              <a:t>KS3 Chemistry - BBC </a:t>
            </a:r>
            <a:r>
              <a:rPr lang="en-GB" sz="1000" dirty="0" err="1" smtClean="0">
                <a:hlinkClick r:id="rId3"/>
              </a:rPr>
              <a:t>Bitesize</a:t>
            </a:r>
            <a:endParaRPr lang="en-GB" sz="1000" dirty="0" smtClean="0"/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4"/>
              </a:rPr>
              <a:t>KS3 Physics - BBC </a:t>
            </a:r>
            <a:r>
              <a:rPr lang="en-GB" sz="1000" dirty="0" err="1" smtClean="0">
                <a:hlinkClick r:id="rId4"/>
              </a:rPr>
              <a:t>Bitesize</a:t>
            </a:r>
            <a:endParaRPr lang="en-GB" sz="1000" dirty="0" smtClean="0"/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5"/>
              </a:rPr>
              <a:t>Seneca - Learn 2x Faster (senecalearning.com</a:t>
            </a:r>
            <a:r>
              <a:rPr lang="en-GB" sz="1000" dirty="0" smtClean="0">
                <a:hlinkClick r:id="rId5"/>
              </a:rPr>
              <a:t>)</a:t>
            </a:r>
            <a:r>
              <a:rPr lang="en-GB" sz="1000" dirty="0" smtClean="0"/>
              <a:t> </a:t>
            </a:r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6"/>
              </a:rPr>
              <a:t>Resources for Key Stage 3 (ages 11-14) | Natural History Museum (nhm.ac.uk</a:t>
            </a:r>
            <a:r>
              <a:rPr lang="en-GB" sz="1000" dirty="0" smtClean="0">
                <a:hlinkClick r:id="rId6"/>
              </a:rPr>
              <a:t>)</a:t>
            </a:r>
            <a:endParaRPr lang="en-GB" sz="1000" dirty="0" smtClean="0"/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>
                <a:hlinkClick r:id="rId7"/>
              </a:rPr>
              <a:t>British Science </a:t>
            </a:r>
            <a:r>
              <a:rPr lang="en-GB" sz="1000" dirty="0" smtClean="0">
                <a:hlinkClick r:id="rId7"/>
              </a:rPr>
              <a:t>Association</a:t>
            </a:r>
            <a:endParaRPr lang="en-GB" sz="1000" dirty="0" smtClean="0"/>
          </a:p>
          <a:p>
            <a:endParaRPr lang="en-GB" sz="1000" b="1" u="sng" dirty="0">
              <a:solidFill>
                <a:srgbClr val="2D508F"/>
              </a:solidFill>
            </a:endParaRPr>
          </a:p>
          <a:p>
            <a:r>
              <a:rPr lang="en-GB" sz="1000" dirty="0" err="1" smtClean="0">
                <a:hlinkClick r:id="rId8"/>
              </a:rPr>
              <a:t>Scibermonkey</a:t>
            </a:r>
            <a:r>
              <a:rPr lang="en-GB" sz="1000" dirty="0" smtClean="0"/>
              <a:t> </a:t>
            </a:r>
          </a:p>
          <a:p>
            <a:endParaRPr lang="en-GB" sz="1000" dirty="0" smtClean="0"/>
          </a:p>
          <a:p>
            <a:r>
              <a:rPr lang="en-GB" sz="1000" dirty="0">
                <a:hlinkClick r:id="rId9"/>
              </a:rPr>
              <a:t>BCW: Biology Changing the World (rsb.org.uk</a:t>
            </a:r>
            <a:r>
              <a:rPr lang="en-GB" sz="1000" dirty="0" smtClean="0">
                <a:hlinkClick r:id="rId9"/>
              </a:rPr>
              <a:t>)</a:t>
            </a:r>
            <a:endParaRPr lang="en-GB" sz="1000" b="1" u="sng" dirty="0">
              <a:solidFill>
                <a:srgbClr val="2D508F"/>
              </a:solidFill>
            </a:endParaRPr>
          </a:p>
          <a:p>
            <a:pPr algn="ctr"/>
            <a:endParaRPr lang="en-GB" sz="1000" b="1" u="sng" dirty="0">
              <a:solidFill>
                <a:srgbClr val="2D508F"/>
              </a:solidFill>
            </a:endParaRPr>
          </a:p>
        </p:txBody>
      </p:sp>
      <p:pic>
        <p:nvPicPr>
          <p:cNvPr id="18" name="Picture 17" descr="\\SMSFILE01\staffdata$\judsonl\Downloads\Sandymoor-MASTER-strap.jpg">
            <a:extLst>
              <a:ext uri="{FF2B5EF4-FFF2-40B4-BE49-F238E27FC236}">
                <a16:creationId xmlns:a16="http://schemas.microsoft.com/office/drawing/2014/main" id="{76B43335-EFF5-1E4D-5FAA-B7353A773A7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7344" y="3304089"/>
            <a:ext cx="998290" cy="102463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597876" y="3304089"/>
            <a:ext cx="1425657" cy="3338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Trilogy GCSE </a:t>
            </a:r>
          </a:p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Foundation </a:t>
            </a:r>
          </a:p>
          <a:p>
            <a:pPr algn="ctr"/>
            <a:endParaRPr lang="en-GB" sz="7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r>
              <a:rPr lang="en-GB" sz="800" dirty="0" smtClean="0">
                <a:hlinkClick r:id="rId11"/>
              </a:rPr>
              <a:t>Seneca - Learn 2x Faster (senecalearning.com)</a:t>
            </a:r>
            <a:endParaRPr lang="en-GB" sz="8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r>
              <a:rPr lang="en-GB" sz="800" dirty="0" smtClean="0">
                <a:hlinkClick r:id="rId12"/>
              </a:rPr>
              <a:t>Seneca - Learn 2x Faster (senecalearning.com)</a:t>
            </a:r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r>
              <a:rPr lang="en-GB" sz="700" dirty="0">
                <a:hlinkClick r:id="rId13"/>
              </a:rPr>
              <a:t>Seneca - Learn 2x Faster (senecalearning.com)</a:t>
            </a:r>
            <a:endParaRPr lang="en-GB" sz="700" dirty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800" dirty="0">
                <a:hlinkClick r:id="rId14"/>
              </a:rPr>
              <a:t>Subject specific vocabulary (aqa.org.uk</a:t>
            </a:r>
            <a:r>
              <a:rPr lang="en-GB" sz="800" dirty="0" smtClean="0">
                <a:hlinkClick r:id="rId14"/>
              </a:rPr>
              <a:t>)</a:t>
            </a:r>
            <a:endParaRPr lang="en-GB" sz="800" dirty="0" smtClean="0"/>
          </a:p>
          <a:p>
            <a:r>
              <a:rPr lang="en-GB" sz="800" dirty="0">
                <a:hlinkClick r:id="rId15"/>
              </a:rPr>
              <a:t>AQA | Command words</a:t>
            </a:r>
            <a:r>
              <a:rPr lang="en-GB" sz="800" dirty="0" smtClean="0"/>
              <a:t> </a:t>
            </a:r>
          </a:p>
          <a:p>
            <a:endParaRPr lang="en-GB" sz="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800" dirty="0">
                <a:hlinkClick r:id="rId16"/>
              </a:rPr>
              <a:t>GCSE Combined Science - AQA Trilogy - BBC </a:t>
            </a:r>
            <a:r>
              <a:rPr lang="en-GB" sz="800" dirty="0" err="1">
                <a:hlinkClick r:id="rId16"/>
              </a:rPr>
              <a:t>Bitesize</a:t>
            </a: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7078581" y="230005"/>
            <a:ext cx="4588485" cy="619619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u="sng" dirty="0" smtClean="0">
                <a:solidFill>
                  <a:srgbClr val="2D508F"/>
                </a:solidFill>
              </a:rPr>
              <a:t>Wider study</a:t>
            </a:r>
          </a:p>
          <a:p>
            <a:pPr algn="ctr"/>
            <a:endParaRPr lang="en-GB" sz="1600" b="1" u="sng" dirty="0">
              <a:solidFill>
                <a:srgbClr val="2D508F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1050" dirty="0">
                <a:hlinkClick r:id="rId17"/>
              </a:rPr>
              <a:t>Home | Science </a:t>
            </a:r>
            <a:r>
              <a:rPr lang="en-GB" sz="1050" dirty="0" smtClean="0">
                <a:hlinkClick r:id="rId17"/>
              </a:rPr>
              <a:t>Museum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18"/>
              </a:rPr>
              <a:t>The </a:t>
            </a:r>
            <a:r>
              <a:rPr lang="en-GB" sz="1050" dirty="0">
                <a:hlinkClick r:id="rId18"/>
              </a:rPr>
              <a:t>latest science news and features | WIRED </a:t>
            </a:r>
            <a:r>
              <a:rPr lang="en-GB" sz="1050" dirty="0" smtClean="0">
                <a:hlinkClick r:id="rId18"/>
              </a:rPr>
              <a:t>UK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err="1" smtClean="0">
                <a:hlinkClick r:id="rId19"/>
              </a:rPr>
              <a:t>ScienceDaily</a:t>
            </a:r>
            <a:r>
              <a:rPr lang="en-GB" sz="1050" dirty="0">
                <a:hlinkClick r:id="rId19"/>
              </a:rPr>
              <a:t>: Your source for the latest research </a:t>
            </a:r>
            <a:r>
              <a:rPr lang="en-GB" sz="1050" dirty="0" smtClean="0">
                <a:hlinkClick r:id="rId19"/>
              </a:rPr>
              <a:t>news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0"/>
              </a:rPr>
              <a:t>Our </a:t>
            </a:r>
            <a:r>
              <a:rPr lang="en-GB" sz="1050" dirty="0">
                <a:hlinkClick r:id="rId20"/>
              </a:rPr>
              <a:t>definition of science - The Science Council ~ : The Science Council ~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1"/>
              </a:rPr>
              <a:t>New </a:t>
            </a:r>
            <a:r>
              <a:rPr lang="en-GB" sz="1050" dirty="0">
                <a:hlinkClick r:id="rId21"/>
              </a:rPr>
              <a:t>Scientist | Science news, articles, and </a:t>
            </a:r>
            <a:r>
              <a:rPr lang="en-GB" sz="1050" dirty="0" smtClean="0">
                <a:hlinkClick r:id="rId21"/>
              </a:rPr>
              <a:t>features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err="1">
                <a:hlinkClick r:id="rId22"/>
              </a:rPr>
              <a:t>MetLink</a:t>
            </a:r>
            <a:r>
              <a:rPr lang="en-GB" sz="1050" dirty="0">
                <a:hlinkClick r:id="rId22"/>
              </a:rPr>
              <a:t> - Royal Meteorological Society Climate Change in Physics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3"/>
              </a:rPr>
              <a:t>UKBC </a:t>
            </a:r>
            <a:r>
              <a:rPr lang="en-GB" sz="1050" dirty="0">
                <a:hlinkClick r:id="rId23"/>
              </a:rPr>
              <a:t>– Home of the British Biology Olympiad (ukbiologycompetitions.org)</a:t>
            </a:r>
            <a:r>
              <a:rPr lang="en-GB" sz="1050" dirty="0"/>
              <a:t> </a:t>
            </a:r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4"/>
              </a:rPr>
              <a:t>Home </a:t>
            </a:r>
            <a:r>
              <a:rPr lang="en-GB" sz="1050" dirty="0">
                <a:hlinkClick r:id="rId24"/>
              </a:rPr>
              <a:t>(practicalbiology.org)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5"/>
              </a:rPr>
              <a:t>Practical </a:t>
            </a:r>
            <a:r>
              <a:rPr lang="en-GB" sz="1050" dirty="0">
                <a:hlinkClick r:id="rId25"/>
              </a:rPr>
              <a:t>Physics | </a:t>
            </a:r>
            <a:r>
              <a:rPr lang="en-GB" sz="1050" dirty="0" err="1">
                <a:hlinkClick r:id="rId25"/>
              </a:rPr>
              <a:t>IOPSpark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6"/>
              </a:rPr>
              <a:t>The </a:t>
            </a:r>
            <a:r>
              <a:rPr lang="en-GB" sz="1050" dirty="0">
                <a:hlinkClick r:id="rId26"/>
              </a:rPr>
              <a:t>Royal Society of Chemistry (rsc.org)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7"/>
              </a:rPr>
              <a:t>Homepage </a:t>
            </a:r>
            <a:r>
              <a:rPr lang="en-GB" sz="1050" dirty="0">
                <a:hlinkClick r:id="rId27"/>
              </a:rPr>
              <a:t>- Science &amp; Plants for Schools (saps.org.uk)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8"/>
              </a:rPr>
              <a:t>Institute </a:t>
            </a:r>
            <a:r>
              <a:rPr lang="en-GB" sz="1050" dirty="0">
                <a:hlinkClick r:id="rId28"/>
              </a:rPr>
              <a:t>of Physics - For physics • For physicists • For all : Institute of Physics (iop.org)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29"/>
              </a:rPr>
              <a:t>Royal </a:t>
            </a:r>
            <a:r>
              <a:rPr lang="en-GB" sz="1050" dirty="0">
                <a:hlinkClick r:id="rId29"/>
              </a:rPr>
              <a:t>Academy of Engineering (raeng.org.uk)</a:t>
            </a:r>
            <a:endParaRPr lang="en-GB" sz="1050" dirty="0"/>
          </a:p>
          <a:p>
            <a:pPr>
              <a:lnSpc>
                <a:spcPct val="150000"/>
              </a:lnSpc>
            </a:pPr>
            <a:r>
              <a:rPr lang="en-GB" sz="1050" dirty="0" smtClean="0">
                <a:hlinkClick r:id="rId30"/>
              </a:rPr>
              <a:t>Secondary </a:t>
            </a:r>
            <a:r>
              <a:rPr lang="en-GB" sz="1050" dirty="0">
                <a:hlinkClick r:id="rId30"/>
              </a:rPr>
              <a:t>schools (rsb.org.uk</a:t>
            </a:r>
            <a:r>
              <a:rPr lang="en-GB" sz="1050" dirty="0" smtClean="0">
                <a:hlinkClick r:id="rId30"/>
              </a:rPr>
              <a:t>)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>
                <a:hlinkClick r:id="rId31"/>
              </a:rPr>
              <a:t>Home | </a:t>
            </a:r>
            <a:r>
              <a:rPr lang="en-GB" sz="1050" dirty="0" err="1" smtClean="0">
                <a:hlinkClick r:id="rId31"/>
              </a:rPr>
              <a:t>Wellcome</a:t>
            </a:r>
            <a:r>
              <a:rPr lang="en-GB" sz="105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GB" sz="1050" dirty="0">
                <a:hlinkClick r:id="rId32"/>
              </a:rPr>
              <a:t>STEM </a:t>
            </a:r>
            <a:r>
              <a:rPr lang="en-GB" sz="1050" dirty="0" smtClean="0">
                <a:hlinkClick r:id="rId32"/>
              </a:rPr>
              <a:t>Learning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>
                <a:hlinkClick r:id="rId33"/>
              </a:rPr>
              <a:t>The Language of Mathematics in Science | </a:t>
            </a:r>
            <a:r>
              <a:rPr lang="en-GB" sz="1050" dirty="0" smtClean="0">
                <a:hlinkClick r:id="rId34"/>
              </a:rPr>
              <a:t>www.ase.org.uk</a:t>
            </a:r>
            <a:endParaRPr lang="en-GB" sz="1050" dirty="0" smtClean="0"/>
          </a:p>
          <a:p>
            <a:pPr>
              <a:lnSpc>
                <a:spcPct val="150000"/>
              </a:lnSpc>
            </a:pPr>
            <a:r>
              <a:rPr lang="en-GB" sz="1050" dirty="0" err="1">
                <a:hlinkClick r:id="rId8"/>
              </a:rPr>
              <a:t>Scibermonkey</a:t>
            </a:r>
            <a:r>
              <a:rPr lang="en-GB" sz="1050" dirty="0"/>
              <a:t> </a:t>
            </a:r>
          </a:p>
          <a:p>
            <a:pPr>
              <a:lnSpc>
                <a:spcPct val="150000"/>
              </a:lnSpc>
            </a:pPr>
            <a:endParaRPr lang="en-GB" sz="1050" dirty="0"/>
          </a:p>
        </p:txBody>
      </p:sp>
      <p:sp>
        <p:nvSpPr>
          <p:cNvPr id="12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2037537" y="3304089"/>
            <a:ext cx="1425657" cy="3338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Trilogy GCSE </a:t>
            </a:r>
          </a:p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Higher</a:t>
            </a:r>
          </a:p>
          <a:p>
            <a:pPr algn="ctr"/>
            <a:endParaRPr lang="en-GB" sz="7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r>
              <a:rPr lang="en-GB" sz="800" dirty="0">
                <a:hlinkClick r:id="rId35"/>
              </a:rPr>
              <a:t>Seneca - Learn 2x Faster (senecalearning.com)</a:t>
            </a:r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r>
              <a:rPr lang="en-GB" sz="800" dirty="0">
                <a:hlinkClick r:id="rId36"/>
              </a:rPr>
              <a:t>Seneca - Learn 2x Faster (senecalearning.com</a:t>
            </a:r>
            <a:r>
              <a:rPr lang="en-GB" sz="800" dirty="0" smtClean="0">
                <a:hlinkClick r:id="rId36"/>
              </a:rPr>
              <a:t>)</a:t>
            </a:r>
            <a:endParaRPr lang="en-GB" sz="8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r>
              <a:rPr lang="en-GB" sz="800" dirty="0">
                <a:hlinkClick r:id="rId37"/>
              </a:rPr>
              <a:t>Seneca - Learn 2x Faster (senecalearning.com</a:t>
            </a:r>
            <a:r>
              <a:rPr lang="en-GB" sz="800" dirty="0" smtClean="0">
                <a:hlinkClick r:id="rId37"/>
              </a:rPr>
              <a:t>)</a:t>
            </a:r>
            <a:endParaRPr lang="en-GB" sz="8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800" dirty="0">
                <a:hlinkClick r:id="rId14"/>
              </a:rPr>
              <a:t>Subject specific vocabulary (aqa.org.uk</a:t>
            </a:r>
            <a:r>
              <a:rPr lang="en-GB" sz="800" dirty="0" smtClean="0">
                <a:hlinkClick r:id="rId14"/>
              </a:rPr>
              <a:t>)</a:t>
            </a:r>
            <a:endParaRPr lang="en-GB" sz="800" dirty="0" smtClean="0"/>
          </a:p>
          <a:p>
            <a:r>
              <a:rPr lang="en-GB" sz="800" dirty="0">
                <a:hlinkClick r:id="rId15"/>
              </a:rPr>
              <a:t>AQA | Command </a:t>
            </a:r>
            <a:r>
              <a:rPr lang="en-GB" sz="800" dirty="0" smtClean="0">
                <a:hlinkClick r:id="rId15"/>
              </a:rPr>
              <a:t>words</a:t>
            </a:r>
            <a:endParaRPr lang="en-GB" sz="800" dirty="0" smtClean="0"/>
          </a:p>
          <a:p>
            <a:endParaRPr lang="en-GB" sz="800" dirty="0"/>
          </a:p>
          <a:p>
            <a:r>
              <a:rPr lang="en-GB" sz="800" dirty="0">
                <a:hlinkClick r:id="rId16"/>
              </a:rPr>
              <a:t>GCSE Combined Science - AQA Trilogy - BBC </a:t>
            </a:r>
            <a:r>
              <a:rPr lang="en-GB" sz="800" dirty="0" err="1">
                <a:hlinkClick r:id="rId16"/>
              </a:rPr>
              <a:t>Bitesize</a:t>
            </a:r>
            <a:r>
              <a:rPr lang="en-GB" sz="800" dirty="0" smtClean="0"/>
              <a:t> </a:t>
            </a: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Rectangle: Rounded Corners 14">
            <a:extLst>
              <a:ext uri="{FF2B5EF4-FFF2-40B4-BE49-F238E27FC236}">
                <a16:creationId xmlns:a16="http://schemas.microsoft.com/office/drawing/2014/main" id="{CF84D288-D1C4-D5A4-A7C6-6B65C2D74F32}"/>
              </a:ext>
            </a:extLst>
          </p:cNvPr>
          <p:cNvSpPr/>
          <p:nvPr/>
        </p:nvSpPr>
        <p:spPr>
          <a:xfrm>
            <a:off x="3536606" y="3285024"/>
            <a:ext cx="1425657" cy="333881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b="1" u="sng" dirty="0" smtClean="0">
                <a:solidFill>
                  <a:srgbClr val="2D508F"/>
                </a:solidFill>
              </a:rPr>
              <a:t>Triple GCSE </a:t>
            </a:r>
          </a:p>
          <a:p>
            <a:pPr algn="ctr"/>
            <a:endParaRPr lang="en-GB" sz="700" dirty="0" smtClean="0"/>
          </a:p>
          <a:p>
            <a:pPr algn="ctr"/>
            <a:endParaRPr lang="en-GB" sz="7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Biology</a:t>
            </a:r>
          </a:p>
          <a:p>
            <a:r>
              <a:rPr lang="en-GB" sz="800" dirty="0">
                <a:hlinkClick r:id="rId38"/>
              </a:rPr>
              <a:t>GCSE Biology (Single Science) - BBC </a:t>
            </a:r>
            <a:r>
              <a:rPr lang="en-GB" sz="800" dirty="0" err="1" smtClean="0">
                <a:hlinkClick r:id="rId38"/>
              </a:rPr>
              <a:t>Bitesize</a:t>
            </a:r>
            <a:endParaRPr lang="en-GB" sz="8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Chemistry</a:t>
            </a:r>
          </a:p>
          <a:p>
            <a:r>
              <a:rPr lang="en-GB" sz="800" dirty="0">
                <a:hlinkClick r:id="rId39"/>
              </a:rPr>
              <a:t>GCSE Chemistry (Single Science) - BBC </a:t>
            </a:r>
            <a:r>
              <a:rPr lang="en-GB" sz="800" dirty="0" err="1" smtClean="0">
                <a:hlinkClick r:id="rId39"/>
              </a:rPr>
              <a:t>Bitesize</a:t>
            </a:r>
            <a:r>
              <a:rPr lang="en-GB" sz="800" dirty="0" smtClean="0"/>
              <a:t> </a:t>
            </a:r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700" dirty="0" smtClean="0">
                <a:solidFill>
                  <a:schemeClr val="accent1">
                    <a:lumMod val="75000"/>
                  </a:schemeClr>
                </a:solidFill>
              </a:rPr>
              <a:t>Physics</a:t>
            </a:r>
          </a:p>
          <a:p>
            <a:r>
              <a:rPr lang="en-GB" sz="800" dirty="0">
                <a:hlinkClick r:id="rId40"/>
              </a:rPr>
              <a:t>GCSE Physics (Single Science) - BBC </a:t>
            </a:r>
            <a:r>
              <a:rPr lang="en-GB" sz="800" dirty="0" err="1" smtClean="0">
                <a:hlinkClick r:id="rId40"/>
              </a:rPr>
              <a:t>Bitesize</a:t>
            </a:r>
            <a:endParaRPr lang="en-GB" sz="800" dirty="0" smtClean="0"/>
          </a:p>
          <a:p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800" dirty="0">
                <a:hlinkClick r:id="rId14"/>
              </a:rPr>
              <a:t>Subject specific vocabulary (aqa.org.uk</a:t>
            </a:r>
            <a:r>
              <a:rPr lang="en-GB" sz="800" dirty="0" smtClean="0">
                <a:hlinkClick r:id="rId14"/>
              </a:rPr>
              <a:t>)</a:t>
            </a:r>
            <a:endParaRPr lang="en-GB" sz="800" dirty="0" smtClean="0"/>
          </a:p>
          <a:p>
            <a:r>
              <a:rPr lang="en-GB" sz="800" dirty="0">
                <a:hlinkClick r:id="rId15"/>
              </a:rPr>
              <a:t>AQA | Command </a:t>
            </a:r>
            <a:r>
              <a:rPr lang="en-GB" sz="800" dirty="0" smtClean="0">
                <a:hlinkClick r:id="rId15"/>
              </a:rPr>
              <a:t>words</a:t>
            </a:r>
            <a:endParaRPr lang="en-GB" sz="800" dirty="0" smtClean="0"/>
          </a:p>
          <a:p>
            <a:endParaRPr lang="en-GB" sz="800" dirty="0"/>
          </a:p>
          <a:p>
            <a:r>
              <a:rPr lang="en-GB" sz="800" dirty="0">
                <a:hlinkClick r:id="rId16"/>
              </a:rPr>
              <a:t>GCSE Combined Science - AQA Trilogy - BBC </a:t>
            </a:r>
            <a:r>
              <a:rPr lang="en-GB" sz="800" dirty="0" err="1">
                <a:hlinkClick r:id="rId16"/>
              </a:rPr>
              <a:t>Bitesize</a:t>
            </a:r>
            <a:r>
              <a:rPr lang="en-GB" sz="800" dirty="0" smtClean="0"/>
              <a:t> </a:t>
            </a: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0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707BAC76F84242A6CA823F6150362E" ma:contentTypeVersion="13" ma:contentTypeDescription="Create a new document." ma:contentTypeScope="" ma:versionID="f7e66224e3ca51c96531af538b3d3ff4">
  <xsd:schema xmlns:xsd="http://www.w3.org/2001/XMLSchema" xmlns:xs="http://www.w3.org/2001/XMLSchema" xmlns:p="http://schemas.microsoft.com/office/2006/metadata/properties" xmlns:ns3="07a89d61-23bc-433d-814d-9bb8b1145aa2" xmlns:ns4="5d656b3c-1cb1-4956-a858-0e81555cc12c" targetNamespace="http://schemas.microsoft.com/office/2006/metadata/properties" ma:root="true" ma:fieldsID="07e4174ac83929c6859948f38cf31f7e" ns3:_="" ns4:_="">
    <xsd:import namespace="07a89d61-23bc-433d-814d-9bb8b1145aa2"/>
    <xsd:import namespace="5d656b3c-1cb1-4956-a858-0e81555cc1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a89d61-23bc-433d-814d-9bb8b1145a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656b3c-1cb1-4956-a858-0e81555cc12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7a89d61-23bc-433d-814d-9bb8b1145aa2" xsi:nil="true"/>
  </documentManagement>
</p:properties>
</file>

<file path=customXml/itemProps1.xml><?xml version="1.0" encoding="utf-8"?>
<ds:datastoreItem xmlns:ds="http://schemas.openxmlformats.org/officeDocument/2006/customXml" ds:itemID="{2614D3A5-0F7D-4F24-973A-401F78169E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a89d61-23bc-433d-814d-9bb8b1145aa2"/>
    <ds:schemaRef ds:uri="5d656b3c-1cb1-4956-a858-0e81555cc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343005A-FC25-49A9-892A-209D09890E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7389F6-EB13-4889-92B8-83DE6EDAC78A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5d656b3c-1cb1-4956-a858-0e81555cc12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7a89d61-23bc-433d-814d-9bb8b1145aa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354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Leanne Judson</dc:creator>
  <cp:lastModifiedBy>Leanne Judson</cp:lastModifiedBy>
  <cp:revision>7</cp:revision>
  <dcterms:created xsi:type="dcterms:W3CDTF">2023-07-19T10:47:28Z</dcterms:created>
  <dcterms:modified xsi:type="dcterms:W3CDTF">2023-07-21T12:33:49Z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0x0101004A707BAC76F84242A6CA823F6150362E</vt:lpwstr>
  </property>
</Properties>
</file>