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820AC-5106-CB4C-F7B4-E3226A37FE2E}" v="114" dt="2022-09-05T09:32:15.057"/>
    <p1510:client id="{CF0413BD-CAD7-3AFF-4364-29CEDAD7B9BD}" v="17" dt="2022-11-18T14:52:06.773"/>
    <p1510:client id="{F436C7CD-AD66-48AC-A715-7BDDAB5DE44F}" v="17" dt="2022-08-26T20:48:27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A714-DF2C-3AEA-637B-F2A2DDE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78DDE-FB3D-E558-FD5E-FBFF3F2CC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F189-8061-8D9B-9530-B465EA92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472F-1E70-F9F0-7D42-16832525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A4A-4164-A4E6-E231-46412BEE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0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6CAF-C0C0-0169-F6DA-3BE93DF8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C2039-20E1-F793-DFE6-FEE9F224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306DE-0BA1-6030-78F1-C8AE4C9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62C1-20F1-5756-9EDE-30BB7FC3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CC2C-BEB9-DB22-542A-166E103A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37CBF-751E-100C-B901-99C9ED4AA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A3B1-B808-9A9D-EA38-234C650C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7EB8-4172-7549-7DA7-544533B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28D6-7BE7-5477-91D4-C3105144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71B9-9AEC-8A5C-3356-8BEEB85D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D5FF-DF36-6DB1-AC18-7AC351CE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8991F-33D8-CC20-B8FB-C365C66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19CD-BFFB-853F-C664-9CFCE89B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95C1-F5DA-CBEE-9FD5-1F7936FA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558C-0284-24BA-6CF5-34B5D09C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2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9A57-4948-D808-1653-2F52C0B7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3499A-3D38-38A6-84A7-E3D1F0A1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E227-7ED2-491D-11C6-B796A397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B704-4621-3D74-BDC1-0E85D8AB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B7993-2844-58BF-3BB7-0F8F2745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5424-1270-0191-E459-F8CD4BD6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A3A3-7957-4C04-F7DF-59F7C0BDC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FB84-EC96-FD84-32A2-7B5587DB1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ED99-B4F4-9963-6033-9C2AFE6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6506B-47CB-3303-D880-A5C2A77D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F0071-2D44-5E61-83D6-B3930811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22D6-7EC9-AD47-ADC3-465258B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D70FE-D3B5-4790-43D1-D7F83AF4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C46A-BC63-D2D3-72AB-6061587F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02088-668A-A06E-8526-8A9D5445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AA3A0-D84A-4CD8-4646-FF4B76E06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D86F8-ED87-5AEF-3EEC-ED40DC8B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A76E6-47DE-BD50-FB62-8AD3CD45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D6A0A-3720-8DF7-E128-1958DB28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5DB-87B4-02D3-8400-3CD6E72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60CD8-D924-FBD9-18C0-A1EDA5A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825AB-AAF8-2BE4-DA32-492A9A84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D9DBF-1BA4-117B-1004-C313302A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B0883-679D-1318-C6BA-07532B3D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D9149-4DAE-13E1-336E-8A3ADBD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BC869-EF98-53EB-1E8C-949848E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08D9-431F-818D-FCE9-5E4482AB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B6C3-9A84-D09B-DF52-E47DE575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BE986-CA09-79A4-44CF-7F4D2A35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9A2B3-3212-D1A1-7C1F-5123497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EB9D8-598E-8468-9A0A-067456A9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E011-0AF7-941B-F78F-CDCD4F50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D623-87B2-FE1F-6E30-63B4A391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82173-4790-56E9-02C6-FD1A2EC3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E8347-B86B-A8AD-3C1E-BEF0680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3509-5DD6-C98C-E730-9A0DBC3C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BDBE-99D5-3065-E413-C66B5BEB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DF53-D6E1-2510-19E5-2F6997E8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3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34052-7AB8-57AE-7E11-29720FC7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AFF06-8D99-A073-144F-1D511B02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6B89-7C2F-F4C0-78BF-356A40966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FE1E-C70A-4F9F-819A-6BAF8A1C7D8A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1848-F75A-EEA9-BEB1-E8397726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37903-89A1-C3B6-9239-5D6FF65E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3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9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81744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Why is the UK unique?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2463798" y="4062340"/>
            <a:ext cx="1866900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is our world interconnected?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4377488" y="1450649"/>
            <a:ext cx="1810415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is weather and climate changing?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10047287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does a river change from source to mouth?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Display 31">
            <a:extLst>
              <a:ext uri="{FF2B5EF4-FFF2-40B4-BE49-F238E27FC236}">
                <a16:creationId xmlns:a16="http://schemas.microsoft.com/office/drawing/2014/main" id="{59D8A2ED-2D18-E5F1-ECA7-CE047503A0E1}"/>
              </a:ext>
            </a:extLst>
          </p:cNvPr>
          <p:cNvSpPr/>
          <p:nvPr/>
        </p:nvSpPr>
        <p:spPr>
          <a:xfrm rot="16200000">
            <a:off x="3681651" y="37698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7563D5-A345-0990-BFFC-AD7E94A7BF79}"/>
              </a:ext>
            </a:extLst>
          </p:cNvPr>
          <p:cNvCxnSpPr>
            <a:cxnSpLocks/>
          </p:cNvCxnSpPr>
          <p:nvPr/>
        </p:nvCxnSpPr>
        <p:spPr>
          <a:xfrm flipH="1">
            <a:off x="4330698" y="1500934"/>
            <a:ext cx="12699" cy="182768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737533" y="565849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420158" y="4007031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isplay 41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9344025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11E626-9E9B-EC48-B657-FC1DF25EB1F8}"/>
              </a:ext>
            </a:extLst>
          </p:cNvPr>
          <p:cNvCxnSpPr>
            <a:cxnSpLocks/>
            <a:endCxn id="42" idx="1"/>
          </p:cNvCxnSpPr>
          <p:nvPr/>
        </p:nvCxnSpPr>
        <p:spPr>
          <a:xfrm flipH="1">
            <a:off x="10026650" y="4035751"/>
            <a:ext cx="41275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 Geography Year 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8204777" y="1476409"/>
            <a:ext cx="1810415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Will we run out of resources?</a:t>
            </a:r>
            <a:endParaRPr lang="en-GB" sz="1600" dirty="0">
              <a:solidFill>
                <a:srgbClr val="2D508F"/>
              </a:solidFill>
            </a:endParaRPr>
          </a:p>
          <a:p>
            <a:pPr algn="ctr"/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7491063" y="33916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8160989" y="1463115"/>
            <a:ext cx="12699" cy="182768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3672F60-EDFF-CC21-9DF5-771993532212}"/>
              </a:ext>
            </a:extLst>
          </p:cNvPr>
          <p:cNvSpPr/>
          <p:nvPr/>
        </p:nvSpPr>
        <p:spPr>
          <a:xfrm>
            <a:off x="6218541" y="4035751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Why do populations vary?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5515279" y="562822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  <a:endCxn id="75" idx="1"/>
          </p:cNvCxnSpPr>
          <p:nvPr/>
        </p:nvCxnSpPr>
        <p:spPr>
          <a:xfrm flipH="1">
            <a:off x="6197904" y="4009162"/>
            <a:ext cx="41275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A804765B-7978-796D-B770-879823F65A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2"/>
          <a:stretch/>
        </p:blipFill>
        <p:spPr>
          <a:xfrm>
            <a:off x="9512402" y="5530057"/>
            <a:ext cx="994770" cy="845036"/>
          </a:xfrm>
          <a:prstGeom prst="rect">
            <a:avLst/>
          </a:prstGeom>
        </p:spPr>
      </p:pic>
      <p:pic>
        <p:nvPicPr>
          <p:cNvPr id="49" name="Picture 48" descr="Shape&#10;&#10;Description automatically generated with low confidence">
            <a:extLst>
              <a:ext uri="{FF2B5EF4-FFF2-40B4-BE49-F238E27FC236}">
                <a16:creationId xmlns:a16="http://schemas.microsoft.com/office/drawing/2014/main" id="{B2B9994A-4FD8-0697-9645-96332A88EE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" t="-4397" r="463" b="20703"/>
          <a:stretch/>
        </p:blipFill>
        <p:spPr>
          <a:xfrm>
            <a:off x="7705442" y="360762"/>
            <a:ext cx="936491" cy="783786"/>
          </a:xfrm>
          <a:prstGeom prst="rect">
            <a:avLst/>
          </a:prstGeom>
        </p:spPr>
      </p:pic>
      <p:pic>
        <p:nvPicPr>
          <p:cNvPr id="54" name="Picture 53" descr="Shape&#10;&#10;Description automatically generated with low confidence">
            <a:extLst>
              <a:ext uri="{FF2B5EF4-FFF2-40B4-BE49-F238E27FC236}">
                <a16:creationId xmlns:a16="http://schemas.microsoft.com/office/drawing/2014/main" id="{7C7A8FCB-928C-8361-FFC5-D861F678011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9" b="20331"/>
          <a:stretch/>
        </p:blipFill>
        <p:spPr>
          <a:xfrm>
            <a:off x="287487" y="316529"/>
            <a:ext cx="1077333" cy="890892"/>
          </a:xfrm>
          <a:prstGeom prst="rect">
            <a:avLst/>
          </a:prstGeom>
        </p:spPr>
      </p:pic>
      <p:pic>
        <p:nvPicPr>
          <p:cNvPr id="66" name="Picture 65" descr="Shape&#10;&#10;Description automatically generated with low confidence">
            <a:extLst>
              <a:ext uri="{FF2B5EF4-FFF2-40B4-BE49-F238E27FC236}">
                <a16:creationId xmlns:a16="http://schemas.microsoft.com/office/drawing/2014/main" id="{F0DB1C29-A471-7039-3D2C-8C8B8E6B8BD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9" b="21710"/>
          <a:stretch/>
        </p:blipFill>
        <p:spPr>
          <a:xfrm>
            <a:off x="3840173" y="368843"/>
            <a:ext cx="936491" cy="815630"/>
          </a:xfrm>
          <a:prstGeom prst="rect">
            <a:avLst/>
          </a:prstGeom>
        </p:spPr>
      </p:pic>
      <p:pic>
        <p:nvPicPr>
          <p:cNvPr id="68" name="Picture 67" descr="Shape&#10;&#10;Description automatically generated with low confidence">
            <a:extLst>
              <a:ext uri="{FF2B5EF4-FFF2-40B4-BE49-F238E27FC236}">
                <a16:creationId xmlns:a16="http://schemas.microsoft.com/office/drawing/2014/main" id="{F625E368-1720-A964-EAF4-71DDC7390A8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5" b="38882"/>
          <a:stretch/>
        </p:blipFill>
        <p:spPr>
          <a:xfrm>
            <a:off x="5682122" y="5627285"/>
            <a:ext cx="1031564" cy="664947"/>
          </a:xfrm>
          <a:prstGeom prst="rect">
            <a:avLst/>
          </a:prstGeom>
        </p:spPr>
      </p:pic>
      <p:pic>
        <p:nvPicPr>
          <p:cNvPr id="77" name="Picture 76" descr="Shape&#10;&#10;Description automatically generated with low confidence">
            <a:extLst>
              <a:ext uri="{FF2B5EF4-FFF2-40B4-BE49-F238E27FC236}">
                <a16:creationId xmlns:a16="http://schemas.microsoft.com/office/drawing/2014/main" id="{2C6C805F-1621-8572-FB05-9EDE0CACF60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0" b="16656"/>
          <a:stretch/>
        </p:blipFill>
        <p:spPr>
          <a:xfrm>
            <a:off x="2040292" y="5852315"/>
            <a:ext cx="759732" cy="66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55292" y="1469184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is globalisation affecting development?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2594963" y="4153550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do volcanoes shape our world?</a:t>
            </a: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108" y="13381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225877" y="37511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82758" y="150158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873252" y="565546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555877" y="4004001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BB77439-C34C-6DA8-3C04-22472F3EBCA2}"/>
              </a:ext>
            </a:extLst>
          </p:cNvPr>
          <p:cNvSpPr/>
          <p:nvPr/>
        </p:nvSpPr>
        <p:spPr>
          <a:xfrm rot="16200000">
            <a:off x="-3199331" y="3199329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Geography Year 8</a:t>
            </a:r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514F63F3-C907-104F-0982-852464697F09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97FE442-4C5D-15A0-13C8-C70E10FC8CA6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3928CD-28B8-4EE5-B619-9120215702DA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D7A64C-2F5B-CFD7-0E65-FA51436D4AD0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F737F1-7739-7EB4-7001-AC0C22A28F2C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B6CCFB-E263-998B-4A02-58F91A8B7EC0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74AB3F-8CCB-B789-E74D-5245DEE51559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97A7220-7F42-CB4E-F330-455D05A60D87}"/>
              </a:ext>
            </a:extLst>
          </p:cNvPr>
          <p:cNvSpPr/>
          <p:nvPr/>
        </p:nvSpPr>
        <p:spPr>
          <a:xfrm>
            <a:off x="4459512" y="1520726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Does living in a city improve quality of life?</a:t>
            </a:r>
          </a:p>
        </p:txBody>
      </p:sp>
      <p:sp>
        <p:nvSpPr>
          <p:cNvPr id="55" name="Flowchart: Display 54">
            <a:extLst>
              <a:ext uri="{FF2B5EF4-FFF2-40B4-BE49-F238E27FC236}">
                <a16:creationId xmlns:a16="http://schemas.microsoft.com/office/drawing/2014/main" id="{41B7A3C5-DB45-1FD4-9355-4A7EDBD19FE4}"/>
              </a:ext>
            </a:extLst>
          </p:cNvPr>
          <p:cNvSpPr/>
          <p:nvPr/>
        </p:nvSpPr>
        <p:spPr>
          <a:xfrm rot="16200000">
            <a:off x="3830097" y="4266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FBE089C-40B8-8861-F3D1-58BD6DF22D0F}"/>
              </a:ext>
            </a:extLst>
          </p:cNvPr>
          <p:cNvCxnSpPr>
            <a:cxnSpLocks/>
          </p:cNvCxnSpPr>
          <p:nvPr/>
        </p:nvCxnSpPr>
        <p:spPr>
          <a:xfrm>
            <a:off x="4486978" y="1553129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32FED3A-2F9A-BF96-44C3-27B0BFAF4AB8}"/>
              </a:ext>
            </a:extLst>
          </p:cNvPr>
          <p:cNvSpPr/>
          <p:nvPr/>
        </p:nvSpPr>
        <p:spPr>
          <a:xfrm>
            <a:off x="8063732" y="1572268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Are deserts all the same?</a:t>
            </a:r>
          </a:p>
        </p:txBody>
      </p:sp>
      <p:sp>
        <p:nvSpPr>
          <p:cNvPr id="59" name="Flowchart: Display 58">
            <a:extLst>
              <a:ext uri="{FF2B5EF4-FFF2-40B4-BE49-F238E27FC236}">
                <a16:creationId xmlns:a16="http://schemas.microsoft.com/office/drawing/2014/main" id="{9A9A5F02-BDC3-0B32-6A75-93DFE40844AE}"/>
              </a:ext>
            </a:extLst>
          </p:cNvPr>
          <p:cNvSpPr/>
          <p:nvPr/>
        </p:nvSpPr>
        <p:spPr>
          <a:xfrm rot="16200000">
            <a:off x="7434317" y="47820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4E16DFB-02AC-22CE-9406-A8338D95CFCF}"/>
              </a:ext>
            </a:extLst>
          </p:cNvPr>
          <p:cNvCxnSpPr>
            <a:cxnSpLocks/>
          </p:cNvCxnSpPr>
          <p:nvPr/>
        </p:nvCxnSpPr>
        <p:spPr>
          <a:xfrm>
            <a:off x="8091198" y="160467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27CC72F-8E0A-70F9-7BCC-2E5DFA728B14}"/>
              </a:ext>
            </a:extLst>
          </p:cNvPr>
          <p:cNvSpPr/>
          <p:nvPr/>
        </p:nvSpPr>
        <p:spPr>
          <a:xfrm>
            <a:off x="6373213" y="4188873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Why is Africa a continent of contrasts?</a:t>
            </a:r>
          </a:p>
        </p:txBody>
      </p:sp>
      <p:sp>
        <p:nvSpPr>
          <p:cNvPr id="63" name="Flowchart: Display 62">
            <a:extLst>
              <a:ext uri="{FF2B5EF4-FFF2-40B4-BE49-F238E27FC236}">
                <a16:creationId xmlns:a16="http://schemas.microsoft.com/office/drawing/2014/main" id="{D81207DE-9B2F-3412-B8C4-FCB151E82969}"/>
              </a:ext>
            </a:extLst>
          </p:cNvPr>
          <p:cNvSpPr/>
          <p:nvPr/>
        </p:nvSpPr>
        <p:spPr>
          <a:xfrm rot="5400000">
            <a:off x="5651502" y="569079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45DDE10-C611-7B47-44DB-20DD4131E54A}"/>
              </a:ext>
            </a:extLst>
          </p:cNvPr>
          <p:cNvCxnSpPr>
            <a:cxnSpLocks/>
            <a:endCxn id="63" idx="1"/>
          </p:cNvCxnSpPr>
          <p:nvPr/>
        </p:nvCxnSpPr>
        <p:spPr>
          <a:xfrm>
            <a:off x="6334127" y="4039324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D583C90C-A036-F5FF-C113-F41474DA875A}"/>
              </a:ext>
            </a:extLst>
          </p:cNvPr>
          <p:cNvSpPr/>
          <p:nvPr/>
        </p:nvSpPr>
        <p:spPr>
          <a:xfrm>
            <a:off x="10151462" y="4188873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How do we manage our disappearing coasts?</a:t>
            </a:r>
          </a:p>
        </p:txBody>
      </p:sp>
      <p:sp>
        <p:nvSpPr>
          <p:cNvPr id="67" name="Flowchart: Display 66">
            <a:extLst>
              <a:ext uri="{FF2B5EF4-FFF2-40B4-BE49-F238E27FC236}">
                <a16:creationId xmlns:a16="http://schemas.microsoft.com/office/drawing/2014/main" id="{502CEC93-3A26-24C0-1542-FDDD12ADAD2C}"/>
              </a:ext>
            </a:extLst>
          </p:cNvPr>
          <p:cNvSpPr/>
          <p:nvPr/>
        </p:nvSpPr>
        <p:spPr>
          <a:xfrm rot="5400000">
            <a:off x="9429752" y="569079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4ED34CE-F1A4-4B48-D6A8-AC3817CBF000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10112377" y="4039324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4463D882-0E60-3A64-106D-10E1F0D258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4" b="24070"/>
          <a:stretch/>
        </p:blipFill>
        <p:spPr>
          <a:xfrm>
            <a:off x="7618404" y="520783"/>
            <a:ext cx="890655" cy="732492"/>
          </a:xfrm>
          <a:prstGeom prst="rect">
            <a:avLst/>
          </a:prstGeom>
        </p:spPr>
      </p:pic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9F0A7636-CE1B-CD11-E964-8E7F8C3B02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0" b="17575"/>
          <a:stretch/>
        </p:blipFill>
        <p:spPr>
          <a:xfrm>
            <a:off x="4075543" y="420729"/>
            <a:ext cx="874357" cy="732492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B6097964-D9C1-6BD7-8635-A590E9132EC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21" b="20920"/>
          <a:stretch/>
        </p:blipFill>
        <p:spPr>
          <a:xfrm>
            <a:off x="1841665" y="5531137"/>
            <a:ext cx="1206596" cy="1079636"/>
          </a:xfrm>
          <a:prstGeom prst="rect">
            <a:avLst/>
          </a:prstGeom>
        </p:spPr>
      </p:pic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473C2A2B-5C1D-2B1D-4926-50E6BC0C55F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0" b="16656"/>
          <a:stretch/>
        </p:blipFill>
        <p:spPr>
          <a:xfrm>
            <a:off x="452853" y="460492"/>
            <a:ext cx="759732" cy="661989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7B99B564-DD8E-4716-E38D-CD8AC4E9B8E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7" b="19501"/>
          <a:stretch/>
        </p:blipFill>
        <p:spPr>
          <a:xfrm>
            <a:off x="5865215" y="5738518"/>
            <a:ext cx="888010" cy="767058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9528CE59-FD7C-29D7-DD2C-3466F7E4BF3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0" b="13374"/>
          <a:stretch/>
        </p:blipFill>
        <p:spPr>
          <a:xfrm>
            <a:off x="9668862" y="5738516"/>
            <a:ext cx="789583" cy="87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2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55292" y="1469184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Are countries a prisoner of their geography?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2594963" y="4153550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Is an equal world possible?</a:t>
            </a: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108" y="13381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225877" y="37511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82758" y="150158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873252" y="565546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555877" y="4004001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BB77439-C34C-6DA8-3C04-22472F3EBCA2}"/>
              </a:ext>
            </a:extLst>
          </p:cNvPr>
          <p:cNvSpPr/>
          <p:nvPr/>
        </p:nvSpPr>
        <p:spPr>
          <a:xfrm rot="16200000">
            <a:off x="-3199331" y="3199329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Geography Year 9</a:t>
            </a:r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514F63F3-C907-104F-0982-852464697F09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97FE442-4C5D-15A0-13C8-C70E10FC8CA6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3928CD-28B8-4EE5-B619-9120215702DA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D7A64C-2F5B-CFD7-0E65-FA51436D4AD0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F737F1-7739-7EB4-7001-AC0C22A28F2C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B6CCFB-E263-998B-4A02-58F91A8B7EC0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74AB3F-8CCB-B789-E74D-5245DEE51559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97A7220-7F42-CB4E-F330-455D05A60D87}"/>
              </a:ext>
            </a:extLst>
          </p:cNvPr>
          <p:cNvSpPr/>
          <p:nvPr/>
        </p:nvSpPr>
        <p:spPr>
          <a:xfrm>
            <a:off x="4459512" y="1520726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What are the threats to our oceans?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55" name="Flowchart: Display 54">
            <a:extLst>
              <a:ext uri="{FF2B5EF4-FFF2-40B4-BE49-F238E27FC236}">
                <a16:creationId xmlns:a16="http://schemas.microsoft.com/office/drawing/2014/main" id="{41B7A3C5-DB45-1FD4-9355-4A7EDBD19FE4}"/>
              </a:ext>
            </a:extLst>
          </p:cNvPr>
          <p:cNvSpPr/>
          <p:nvPr/>
        </p:nvSpPr>
        <p:spPr>
          <a:xfrm rot="16200000">
            <a:off x="3830097" y="4266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FBE089C-40B8-8861-F3D1-58BD6DF22D0F}"/>
              </a:ext>
            </a:extLst>
          </p:cNvPr>
          <p:cNvCxnSpPr>
            <a:cxnSpLocks/>
          </p:cNvCxnSpPr>
          <p:nvPr/>
        </p:nvCxnSpPr>
        <p:spPr>
          <a:xfrm>
            <a:off x="4486978" y="1553129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32FED3A-2F9A-BF96-44C3-27B0BFAF4AB8}"/>
              </a:ext>
            </a:extLst>
          </p:cNvPr>
          <p:cNvSpPr/>
          <p:nvPr/>
        </p:nvSpPr>
        <p:spPr>
          <a:xfrm>
            <a:off x="8063732" y="1572268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Are we wrong about the world?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59" name="Flowchart: Display 58">
            <a:extLst>
              <a:ext uri="{FF2B5EF4-FFF2-40B4-BE49-F238E27FC236}">
                <a16:creationId xmlns:a16="http://schemas.microsoft.com/office/drawing/2014/main" id="{9A9A5F02-BDC3-0B32-6A75-93DFE40844AE}"/>
              </a:ext>
            </a:extLst>
          </p:cNvPr>
          <p:cNvSpPr/>
          <p:nvPr/>
        </p:nvSpPr>
        <p:spPr>
          <a:xfrm rot="16200000">
            <a:off x="7434317" y="47820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4E16DFB-02AC-22CE-9406-A8338D95CFCF}"/>
              </a:ext>
            </a:extLst>
          </p:cNvPr>
          <p:cNvCxnSpPr>
            <a:cxnSpLocks/>
          </p:cNvCxnSpPr>
          <p:nvPr/>
        </p:nvCxnSpPr>
        <p:spPr>
          <a:xfrm>
            <a:off x="8091198" y="160467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D583C90C-A036-F5FF-C113-F41474DA875A}"/>
              </a:ext>
            </a:extLst>
          </p:cNvPr>
          <p:cNvSpPr/>
          <p:nvPr/>
        </p:nvSpPr>
        <p:spPr>
          <a:xfrm>
            <a:off x="10151463" y="4224196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Is geography important today?</a:t>
            </a:r>
          </a:p>
        </p:txBody>
      </p:sp>
      <p:sp>
        <p:nvSpPr>
          <p:cNvPr id="67" name="Flowchart: Display 66">
            <a:extLst>
              <a:ext uri="{FF2B5EF4-FFF2-40B4-BE49-F238E27FC236}">
                <a16:creationId xmlns:a16="http://schemas.microsoft.com/office/drawing/2014/main" id="{502CEC93-3A26-24C0-1542-FDDD12ADAD2C}"/>
              </a:ext>
            </a:extLst>
          </p:cNvPr>
          <p:cNvSpPr/>
          <p:nvPr/>
        </p:nvSpPr>
        <p:spPr>
          <a:xfrm rot="5400000">
            <a:off x="9429752" y="572611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4ED34CE-F1A4-4B48-D6A8-AC3817CBF000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10112377" y="4074647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2D216CEE-1FAD-973F-AC91-E49C22655E8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21" y="5869804"/>
            <a:ext cx="838199" cy="838199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D277982C-1172-4C68-41BA-99F0124685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0" b="34946"/>
          <a:stretch/>
        </p:blipFill>
        <p:spPr>
          <a:xfrm>
            <a:off x="7649873" y="503452"/>
            <a:ext cx="882650" cy="613001"/>
          </a:xfrm>
          <a:prstGeom prst="rect">
            <a:avLst/>
          </a:prstGeom>
        </p:spPr>
      </p:pic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2912E0C6-3A31-82ED-163E-67072FE17E0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48" b="17939"/>
          <a:stretch/>
        </p:blipFill>
        <p:spPr>
          <a:xfrm>
            <a:off x="3904461" y="236902"/>
            <a:ext cx="1165034" cy="998465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4265D2E8-2E8F-F1C1-78CD-EE7072D22E2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4" b="17842"/>
          <a:stretch/>
        </p:blipFill>
        <p:spPr>
          <a:xfrm>
            <a:off x="2098653" y="5799544"/>
            <a:ext cx="828373" cy="735788"/>
          </a:xfrm>
          <a:prstGeom prst="rect">
            <a:avLst/>
          </a:prstGeom>
        </p:spPr>
      </p:pic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8704DADD-6851-81E1-D040-C1DFBE198CF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25" b="19265"/>
          <a:stretch/>
        </p:blipFill>
        <p:spPr>
          <a:xfrm>
            <a:off x="413966" y="338290"/>
            <a:ext cx="882652" cy="77816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4EB14BC-D3E7-F4FE-5B47-79A9D7899C2D}"/>
              </a:ext>
            </a:extLst>
          </p:cNvPr>
          <p:cNvSpPr/>
          <p:nvPr/>
        </p:nvSpPr>
        <p:spPr>
          <a:xfrm>
            <a:off x="6373213" y="4188873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* 2022/23 only</a:t>
            </a:r>
            <a:endParaRPr lang="en-US" dirty="0"/>
          </a:p>
          <a:p>
            <a:pPr algn="ctr"/>
            <a:r>
              <a:rPr lang="en-GB" sz="1600" b="1" dirty="0">
                <a:solidFill>
                  <a:srgbClr val="2D508F"/>
                </a:solidFill>
              </a:rPr>
              <a:t>Why is Africa a continent of contrasts?</a:t>
            </a:r>
            <a:endParaRPr lang="en-GB"/>
          </a:p>
        </p:txBody>
      </p:sp>
      <p:sp>
        <p:nvSpPr>
          <p:cNvPr id="7" name="Flowchart: Display 6">
            <a:extLst>
              <a:ext uri="{FF2B5EF4-FFF2-40B4-BE49-F238E27FC236}">
                <a16:creationId xmlns:a16="http://schemas.microsoft.com/office/drawing/2014/main" id="{D1F8ABC8-5E3F-B8FE-66F4-603DCBF5DA06}"/>
              </a:ext>
            </a:extLst>
          </p:cNvPr>
          <p:cNvSpPr/>
          <p:nvPr/>
        </p:nvSpPr>
        <p:spPr>
          <a:xfrm rot="5400000">
            <a:off x="5651502" y="569079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88BF67-A60D-A822-A728-ABEE62A63E9C}"/>
              </a:ext>
            </a:extLst>
          </p:cNvPr>
          <p:cNvCxnSpPr>
            <a:cxnSpLocks/>
          </p:cNvCxnSpPr>
          <p:nvPr/>
        </p:nvCxnSpPr>
        <p:spPr>
          <a:xfrm>
            <a:off x="6334127" y="4039324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703ECF67-1C27-322A-6B0D-A55AFD1F385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7" b="19501"/>
          <a:stretch/>
        </p:blipFill>
        <p:spPr>
          <a:xfrm>
            <a:off x="5865215" y="5738518"/>
            <a:ext cx="888010" cy="76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05774" y="1487508"/>
            <a:ext cx="181744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Tectonic and weather hazards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2463806" y="4150608"/>
            <a:ext cx="210185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UK weather, climate change</a:t>
            </a:r>
            <a:endParaRPr lang="en-GB" sz="1600" b="1" dirty="0">
              <a:solidFill>
                <a:srgbClr val="2D508F"/>
              </a:solidFill>
              <a:cs typeface="Calibri"/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19974" y="39596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05774" y="151991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739902" y="568721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422527" y="4069087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9D1FE9D-AE8F-DD76-88EF-9E3526CA4ACE}"/>
              </a:ext>
            </a:extLst>
          </p:cNvPr>
          <p:cNvSpPr/>
          <p:nvPr/>
        </p:nvSpPr>
        <p:spPr>
          <a:xfrm>
            <a:off x="4843699" y="1500934"/>
            <a:ext cx="197552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Urban issues</a:t>
            </a:r>
            <a:endParaRPr lang="en-US" dirty="0"/>
          </a:p>
        </p:txBody>
      </p:sp>
      <p:sp>
        <p:nvSpPr>
          <p:cNvPr id="39" name="Flowchart: Display 38">
            <a:extLst>
              <a:ext uri="{FF2B5EF4-FFF2-40B4-BE49-F238E27FC236}">
                <a16:creationId xmlns:a16="http://schemas.microsoft.com/office/drawing/2014/main" id="{73F99A73-23D9-E53E-CE83-6258FDE2C0A0}"/>
              </a:ext>
            </a:extLst>
          </p:cNvPr>
          <p:cNvSpPr/>
          <p:nvPr/>
        </p:nvSpPr>
        <p:spPr>
          <a:xfrm rot="16200000">
            <a:off x="4157900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69F21BE-BABC-C542-DFCC-162FE89B9C2D}"/>
              </a:ext>
            </a:extLst>
          </p:cNvPr>
          <p:cNvCxnSpPr>
            <a:cxnSpLocks/>
          </p:cNvCxnSpPr>
          <p:nvPr/>
        </p:nvCxnSpPr>
        <p:spPr>
          <a:xfrm>
            <a:off x="4843700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199331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Geography Year 10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8EBAF21-CBF9-422A-A706-95995A2B27BD}"/>
              </a:ext>
            </a:extLst>
          </p:cNvPr>
          <p:cNvSpPr/>
          <p:nvPr/>
        </p:nvSpPr>
        <p:spPr>
          <a:xfrm>
            <a:off x="6712401" y="4142579"/>
            <a:ext cx="210185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600" b="1" dirty="0" err="1">
                <a:solidFill>
                  <a:srgbClr val="2D508F"/>
                </a:solidFill>
              </a:rPr>
              <a:t>Sustainable</a:t>
            </a:r>
            <a:r>
              <a:rPr lang="es-ES" sz="1600" b="1" dirty="0">
                <a:solidFill>
                  <a:srgbClr val="2D508F"/>
                </a:solidFill>
              </a:rPr>
              <a:t> </a:t>
            </a:r>
            <a:r>
              <a:rPr lang="es-ES" sz="1600" b="1" dirty="0" err="1">
                <a:solidFill>
                  <a:srgbClr val="2D508F"/>
                </a:solidFill>
              </a:rPr>
              <a:t>cities</a:t>
            </a:r>
            <a:endParaRPr lang="en-US" dirty="0" err="1"/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8570F4E9-A1F5-2FC5-0579-ADB22184C540}"/>
              </a:ext>
            </a:extLst>
          </p:cNvPr>
          <p:cNvSpPr/>
          <p:nvPr/>
        </p:nvSpPr>
        <p:spPr>
          <a:xfrm rot="5400000">
            <a:off x="5988497" y="567918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1D3EA4F-FD4C-F92F-E203-0CC449201D3F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6671122" y="4061058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58EA2489-9DF8-1E84-3377-14918C4C9782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0D20E8-C84F-3B3C-0CA4-D46CC45BB502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79774E-B25D-D9D8-8A48-C5B281315929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F85D32-C818-D5A9-5EB9-AB3AA369C4BF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2214F8B-60EC-4F81-D609-15883222890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0BD198-F416-7D6D-CE35-57194EA307CE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AB18397-E82B-475A-E214-F604B07CEE3C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pic>
        <p:nvPicPr>
          <p:cNvPr id="61" name="Picture 60" descr="\\SMSFILE01\staffdata$\judsonl\Downloads\Sandymoor-MASTER-strap.jpg">
            <a:extLst>
              <a:ext uri="{FF2B5EF4-FFF2-40B4-BE49-F238E27FC236}">
                <a16:creationId xmlns:a16="http://schemas.microsoft.com/office/drawing/2014/main" id="{A13EC464-FAC9-46E4-E14F-608C13BD3FB2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108" y="13381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72951309-B735-A5C4-2568-376D3F2DC827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7C8AD7B-426D-0837-B303-59BD2ABB4B8A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C8816E2E-5A56-ACB2-8B7C-89D278DED740}"/>
              </a:ext>
            </a:extLst>
          </p:cNvPr>
          <p:cNvSpPr/>
          <p:nvPr/>
        </p:nvSpPr>
        <p:spPr>
          <a:xfrm>
            <a:off x="8063732" y="1572268"/>
            <a:ext cx="178630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  <a:cs typeface="Calibri"/>
              </a:rPr>
              <a:t>Rivers and coasts</a:t>
            </a:r>
          </a:p>
        </p:txBody>
      </p:sp>
      <p:sp>
        <p:nvSpPr>
          <p:cNvPr id="65" name="Flowchart: Display 64">
            <a:extLst>
              <a:ext uri="{FF2B5EF4-FFF2-40B4-BE49-F238E27FC236}">
                <a16:creationId xmlns:a16="http://schemas.microsoft.com/office/drawing/2014/main" id="{1BBF3CE0-6F0E-6E9E-8A4E-D1A3A71A05DE}"/>
              </a:ext>
            </a:extLst>
          </p:cNvPr>
          <p:cNvSpPr/>
          <p:nvPr/>
        </p:nvSpPr>
        <p:spPr>
          <a:xfrm rot="16200000">
            <a:off x="7434317" y="47820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908E7FF-BE00-9448-04D0-837BCBA2D944}"/>
              </a:ext>
            </a:extLst>
          </p:cNvPr>
          <p:cNvCxnSpPr>
            <a:cxnSpLocks/>
          </p:cNvCxnSpPr>
          <p:nvPr/>
        </p:nvCxnSpPr>
        <p:spPr>
          <a:xfrm>
            <a:off x="8091198" y="160467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02ABDAC6-5B7D-F013-5631-32C5ECA33302}"/>
              </a:ext>
            </a:extLst>
          </p:cNvPr>
          <p:cNvSpPr/>
          <p:nvPr/>
        </p:nvSpPr>
        <p:spPr>
          <a:xfrm>
            <a:off x="10151463" y="4224196"/>
            <a:ext cx="1945240" cy="177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Resource management</a:t>
            </a:r>
            <a:endParaRPr lang="en-US" dirty="0"/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EBC291FA-AAD3-584E-CF84-6552FF90F86D}"/>
              </a:ext>
            </a:extLst>
          </p:cNvPr>
          <p:cNvSpPr/>
          <p:nvPr/>
        </p:nvSpPr>
        <p:spPr>
          <a:xfrm rot="5400000">
            <a:off x="9429752" y="572611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78DEE26-6FB9-74E6-2ED5-0C4F1D0DF280}"/>
              </a:ext>
            </a:extLst>
          </p:cNvPr>
          <p:cNvCxnSpPr>
            <a:cxnSpLocks/>
            <a:endCxn id="75" idx="1"/>
          </p:cNvCxnSpPr>
          <p:nvPr/>
        </p:nvCxnSpPr>
        <p:spPr>
          <a:xfrm>
            <a:off x="10112377" y="4074647"/>
            <a:ext cx="0" cy="141016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2D46ABFE-A171-A371-CE7E-CDCC978402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0" b="17575"/>
          <a:stretch/>
        </p:blipFill>
        <p:spPr>
          <a:xfrm>
            <a:off x="4404588" y="490002"/>
            <a:ext cx="874357" cy="732492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9C108ED-6FFA-68C3-1C48-F2A1E3A2682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0" b="13374"/>
          <a:stretch/>
        </p:blipFill>
        <p:spPr>
          <a:xfrm>
            <a:off x="7668612" y="413175"/>
            <a:ext cx="789583" cy="873875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5C9BAD7C-3A68-B6B3-5DB5-5FB46764635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" t="-4397" r="463" b="20703"/>
          <a:stretch/>
        </p:blipFill>
        <p:spPr>
          <a:xfrm>
            <a:off x="9645078" y="5729398"/>
            <a:ext cx="936491" cy="78378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E8E465F9-213E-439A-A415-090EA5CCBF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0" b="17575"/>
          <a:stretch/>
        </p:blipFill>
        <p:spPr>
          <a:xfrm>
            <a:off x="6222997" y="5780706"/>
            <a:ext cx="874357" cy="732492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0B01395A-2E2B-B624-7F37-6128044D6C8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9" b="21710"/>
          <a:stretch/>
        </p:blipFill>
        <p:spPr>
          <a:xfrm>
            <a:off x="1917855" y="5728820"/>
            <a:ext cx="936491" cy="815630"/>
          </a:xfrm>
          <a:prstGeom prst="rect">
            <a:avLst/>
          </a:prstGeom>
        </p:spPr>
      </p:pic>
      <p:pic>
        <p:nvPicPr>
          <p:cNvPr id="20" name="Picture 20">
            <a:extLst>
              <a:ext uri="{FF2B5EF4-FFF2-40B4-BE49-F238E27FC236}">
                <a16:creationId xmlns:a16="http://schemas.microsoft.com/office/drawing/2014/main" id="{59A02696-E671-8C5A-023A-48A18B6CCBE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108" b="18349"/>
          <a:stretch/>
        </p:blipFill>
        <p:spPr>
          <a:xfrm>
            <a:off x="368877" y="412172"/>
            <a:ext cx="881637" cy="76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2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05774" y="1487508"/>
            <a:ext cx="1817448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Economic inequality  </a:t>
            </a:r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GB" sz="1600" b="1" dirty="0">
                <a:solidFill>
                  <a:srgbClr val="2D508F"/>
                </a:solidFill>
                <a:cs typeface="Calibri"/>
              </a:rPr>
              <a:t>LIDC</a:t>
            </a:r>
          </a:p>
          <a:p>
            <a:pPr algn="ctr"/>
            <a:r>
              <a:rPr lang="en-GB" sz="1600" b="1" dirty="0">
                <a:solidFill>
                  <a:srgbClr val="2D508F"/>
                </a:solidFill>
                <a:cs typeface="Calibri"/>
              </a:rPr>
              <a:t>NEE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2463806" y="4150608"/>
            <a:ext cx="210185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Tropical rainforests</a:t>
            </a:r>
            <a:endParaRPr lang="en-US" dirty="0"/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19974" y="39596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05774" y="151991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1739902" y="568721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422527" y="4069087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9D1FE9D-AE8F-DD76-88EF-9E3526CA4ACE}"/>
              </a:ext>
            </a:extLst>
          </p:cNvPr>
          <p:cNvSpPr/>
          <p:nvPr/>
        </p:nvSpPr>
        <p:spPr>
          <a:xfrm>
            <a:off x="4843699" y="1500934"/>
            <a:ext cx="197552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  <a:cs typeface="Calibri"/>
              </a:rPr>
              <a:t>Deserts</a:t>
            </a:r>
          </a:p>
        </p:txBody>
      </p:sp>
      <p:sp>
        <p:nvSpPr>
          <p:cNvPr id="39" name="Flowchart: Display 38">
            <a:extLst>
              <a:ext uri="{FF2B5EF4-FFF2-40B4-BE49-F238E27FC236}">
                <a16:creationId xmlns:a16="http://schemas.microsoft.com/office/drawing/2014/main" id="{73F99A73-23D9-E53E-CE83-6258FDE2C0A0}"/>
              </a:ext>
            </a:extLst>
          </p:cNvPr>
          <p:cNvSpPr/>
          <p:nvPr/>
        </p:nvSpPr>
        <p:spPr>
          <a:xfrm rot="16200000">
            <a:off x="4157900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69F21BE-BABC-C542-DFCC-162FE89B9C2D}"/>
              </a:ext>
            </a:extLst>
          </p:cNvPr>
          <p:cNvCxnSpPr>
            <a:cxnSpLocks/>
          </p:cNvCxnSpPr>
          <p:nvPr/>
        </p:nvCxnSpPr>
        <p:spPr>
          <a:xfrm>
            <a:off x="4843700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400810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Geography  Year 11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2CA7B02-F51A-53FB-9D1E-B9CA99AA9C88}"/>
              </a:ext>
            </a:extLst>
          </p:cNvPr>
          <p:cNvSpPr/>
          <p:nvPr/>
        </p:nvSpPr>
        <p:spPr>
          <a:xfrm>
            <a:off x="8569006" y="1436677"/>
            <a:ext cx="197552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  <a:cs typeface="Calibri"/>
              </a:rPr>
              <a:t>Paper 3 pre-release</a:t>
            </a:r>
          </a:p>
        </p:txBody>
      </p:sp>
      <p:sp>
        <p:nvSpPr>
          <p:cNvPr id="29" name="Flowchart: Display 28">
            <a:extLst>
              <a:ext uri="{FF2B5EF4-FFF2-40B4-BE49-F238E27FC236}">
                <a16:creationId xmlns:a16="http://schemas.microsoft.com/office/drawing/2014/main" id="{814D23CD-5B7A-1818-88D1-32BD1B1F2B51}"/>
              </a:ext>
            </a:extLst>
          </p:cNvPr>
          <p:cNvSpPr/>
          <p:nvPr/>
        </p:nvSpPr>
        <p:spPr>
          <a:xfrm rot="16200000">
            <a:off x="7883207" y="34513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AADBB3E-3268-6B33-0BF4-DC26B1237EB2}"/>
              </a:ext>
            </a:extLst>
          </p:cNvPr>
          <p:cNvCxnSpPr>
            <a:cxnSpLocks/>
          </p:cNvCxnSpPr>
          <p:nvPr/>
        </p:nvCxnSpPr>
        <p:spPr>
          <a:xfrm>
            <a:off x="8569007" y="1469080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8EBAF21-CBF9-422A-A706-95995A2B27BD}"/>
              </a:ext>
            </a:extLst>
          </p:cNvPr>
          <p:cNvSpPr/>
          <p:nvPr/>
        </p:nvSpPr>
        <p:spPr>
          <a:xfrm>
            <a:off x="6712401" y="4142579"/>
            <a:ext cx="210185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  <a:cs typeface="Calibri" panose="020F0502020204030204"/>
              </a:rPr>
              <a:t>UK economy</a:t>
            </a: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8570F4E9-A1F5-2FC5-0579-ADB22184C540}"/>
              </a:ext>
            </a:extLst>
          </p:cNvPr>
          <p:cNvSpPr/>
          <p:nvPr/>
        </p:nvSpPr>
        <p:spPr>
          <a:xfrm rot="5400000">
            <a:off x="5988497" y="567918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1D3EA4F-FD4C-F92F-E203-0CC449201D3F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6671122" y="4061058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5952D58-FA27-FDD7-8D12-C21D81A88E38}"/>
              </a:ext>
            </a:extLst>
          </p:cNvPr>
          <p:cNvSpPr/>
          <p:nvPr/>
        </p:nvSpPr>
        <p:spPr>
          <a:xfrm>
            <a:off x="10085779" y="4101594"/>
            <a:ext cx="210185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EXAMS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45" name="Flowchart: Display 44">
            <a:extLst>
              <a:ext uri="{FF2B5EF4-FFF2-40B4-BE49-F238E27FC236}">
                <a16:creationId xmlns:a16="http://schemas.microsoft.com/office/drawing/2014/main" id="{B149DC8A-6368-DE52-F984-2AA240F7C906}"/>
              </a:ext>
            </a:extLst>
          </p:cNvPr>
          <p:cNvSpPr/>
          <p:nvPr/>
        </p:nvSpPr>
        <p:spPr>
          <a:xfrm rot="5400000">
            <a:off x="9361875" y="563820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FA3B1D1-C1D4-8545-E1BB-647395E54942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10044500" y="4020073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525544BE-FFBF-C1FB-BF0A-77A072CF64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1" t="1055" r="11861" b="20605"/>
          <a:stretch/>
        </p:blipFill>
        <p:spPr>
          <a:xfrm>
            <a:off x="9603175" y="5687448"/>
            <a:ext cx="875191" cy="916035"/>
          </a:xfrm>
          <a:prstGeom prst="rect">
            <a:avLst/>
          </a:prstGeom>
        </p:spPr>
      </p:pic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9AFF9370-FBB0-B398-7F9F-E31D00B6503C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CA41EC-70A6-6DBF-E106-59B16366009D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1E8E250-FB70-79DD-FE4E-8A2FE7DF06EE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93A604A-3C0A-8BD5-8EF6-2BAD1B3533F5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CC28B7-BFA0-07EE-99A8-6C2A76D300FF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118A12-A433-79CD-058A-7B0BF7F189D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A67D578-1014-C9FC-6B33-979179BE90C9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pic>
        <p:nvPicPr>
          <p:cNvPr id="49" name="Picture 48" descr="Shape&#10;&#10;Description automatically generated with low confidence">
            <a:extLst>
              <a:ext uri="{FF2B5EF4-FFF2-40B4-BE49-F238E27FC236}">
                <a16:creationId xmlns:a16="http://schemas.microsoft.com/office/drawing/2014/main" id="{4AAB54E3-3D2D-4633-2A0F-81A45C20E70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32" b="25581"/>
          <a:stretch/>
        </p:blipFill>
        <p:spPr>
          <a:xfrm>
            <a:off x="8026795" y="281189"/>
            <a:ext cx="1078074" cy="897733"/>
          </a:xfrm>
          <a:prstGeom prst="rect">
            <a:avLst/>
          </a:prstGeom>
        </p:spPr>
      </p:pic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201B15BE-DE88-7217-209D-C3B61953DC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4" b="17842"/>
          <a:stretch/>
        </p:blipFill>
        <p:spPr>
          <a:xfrm>
            <a:off x="401471" y="422249"/>
            <a:ext cx="828373" cy="73578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9DC8214-68C2-52DD-01CF-55DA393884E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577" b="12618"/>
          <a:stretch/>
        </p:blipFill>
        <p:spPr>
          <a:xfrm>
            <a:off x="1970809" y="5789467"/>
            <a:ext cx="907504" cy="786468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8AC9FA8D-79B2-EBDA-BAF1-AA455294073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4" b="24070"/>
          <a:stretch/>
        </p:blipFill>
        <p:spPr>
          <a:xfrm>
            <a:off x="4388563" y="416874"/>
            <a:ext cx="890655" cy="732492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F25D3113-4184-02E6-6078-BE8B5D5A0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9" b="20331"/>
          <a:stretch/>
        </p:blipFill>
        <p:spPr>
          <a:xfrm>
            <a:off x="6132373" y="5676506"/>
            <a:ext cx="1077333" cy="8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3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276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46</cp:revision>
  <dcterms:created xsi:type="dcterms:W3CDTF">2022-08-03T10:26:06Z</dcterms:created>
  <dcterms:modified xsi:type="dcterms:W3CDTF">2022-11-18T14:53:16Z</dcterms:modified>
</cp:coreProperties>
</file>