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59" r:id="rId6"/>
    <p:sldId id="267" r:id="rId7"/>
    <p:sldId id="268" r:id="rId8"/>
    <p:sldId id="262" r:id="rId9"/>
    <p:sldId id="266" r:id="rId10"/>
    <p:sldId id="264" r:id="rId11"/>
    <p:sldId id="260" r:id="rId12"/>
    <p:sldId id="258" r:id="rId13"/>
    <p:sldId id="261"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93140" autoAdjust="0"/>
  </p:normalViewPr>
  <p:slideViewPr>
    <p:cSldViewPr snapToGrid="0">
      <p:cViewPr varScale="1">
        <p:scale>
          <a:sx n="106" d="100"/>
          <a:sy n="106"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F689E-7390-424A-921D-CA696BDC86AF}"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BA2557B5-E282-44CB-B28B-6C1C268D07FA}">
      <dgm:prSet phldrT="[Text]"/>
      <dgm:spPr/>
      <dgm:t>
        <a:bodyPr/>
        <a:lstStyle/>
        <a:p>
          <a:r>
            <a:rPr lang="en-US" dirty="0" smtClean="0"/>
            <a:t>Info meeting 2</a:t>
          </a:r>
          <a:r>
            <a:rPr lang="en-US" baseline="30000" dirty="0" smtClean="0"/>
            <a:t>nd</a:t>
          </a:r>
          <a:r>
            <a:rPr lang="en-US" dirty="0" smtClean="0"/>
            <a:t> Feb</a:t>
          </a:r>
          <a:endParaRPr lang="en-US" dirty="0"/>
        </a:p>
      </dgm:t>
    </dgm:pt>
    <dgm:pt modelId="{43C2484C-9443-4C16-8D28-5112EB678376}" type="parTrans" cxnId="{2F4A8B85-31C7-4D8F-88F6-550D914BE4C9}">
      <dgm:prSet/>
      <dgm:spPr/>
      <dgm:t>
        <a:bodyPr/>
        <a:lstStyle/>
        <a:p>
          <a:endParaRPr lang="en-US"/>
        </a:p>
      </dgm:t>
    </dgm:pt>
    <dgm:pt modelId="{C3B36E67-757E-45DB-ADD6-7915D1CF6417}" type="sibTrans" cxnId="{2F4A8B85-31C7-4D8F-88F6-550D914BE4C9}">
      <dgm:prSet/>
      <dgm:spPr/>
      <dgm:t>
        <a:bodyPr/>
        <a:lstStyle/>
        <a:p>
          <a:endParaRPr lang="en-US"/>
        </a:p>
      </dgm:t>
    </dgm:pt>
    <dgm:pt modelId="{49B5AA8F-75C9-49F4-90C8-1F9C5542ABD2}">
      <dgm:prSet phldrT="[Text]"/>
      <dgm:spPr/>
      <dgm:t>
        <a:bodyPr/>
        <a:lstStyle/>
        <a:p>
          <a:r>
            <a:rPr lang="en-US" dirty="0" smtClean="0"/>
            <a:t>Inform of process of expressions of interest.</a:t>
          </a:r>
          <a:endParaRPr lang="en-US" dirty="0"/>
        </a:p>
      </dgm:t>
    </dgm:pt>
    <dgm:pt modelId="{96570688-2D87-4BA3-BDC3-11A01B2952BD}" type="parTrans" cxnId="{6379B3CD-A07E-4849-9380-CC9199CD6283}">
      <dgm:prSet/>
      <dgm:spPr/>
      <dgm:t>
        <a:bodyPr/>
        <a:lstStyle/>
        <a:p>
          <a:endParaRPr lang="en-US"/>
        </a:p>
      </dgm:t>
    </dgm:pt>
    <dgm:pt modelId="{C899BA18-8992-4C1E-B977-C458B9232F87}" type="sibTrans" cxnId="{6379B3CD-A07E-4849-9380-CC9199CD6283}">
      <dgm:prSet/>
      <dgm:spPr/>
      <dgm:t>
        <a:bodyPr/>
        <a:lstStyle/>
        <a:p>
          <a:endParaRPr lang="en-US"/>
        </a:p>
      </dgm:t>
    </dgm:pt>
    <dgm:pt modelId="{FBD5CE4B-B6D3-4D1A-B89E-816433DD40D7}">
      <dgm:prSet phldrT="[Text]"/>
      <dgm:spPr/>
      <dgm:t>
        <a:bodyPr/>
        <a:lstStyle/>
        <a:p>
          <a:r>
            <a:rPr lang="en-US" dirty="0" smtClean="0"/>
            <a:t>Provide information about all possible subjects that could be offered at Sandymoor.</a:t>
          </a:r>
          <a:endParaRPr lang="en-US" dirty="0"/>
        </a:p>
      </dgm:t>
    </dgm:pt>
    <dgm:pt modelId="{72FA5F6B-C88D-4C28-BDB0-A0D9C6FECF37}" type="parTrans" cxnId="{0D6B23B0-3954-422C-87DE-89C86625FD0A}">
      <dgm:prSet/>
      <dgm:spPr/>
      <dgm:t>
        <a:bodyPr/>
        <a:lstStyle/>
        <a:p>
          <a:endParaRPr lang="en-US"/>
        </a:p>
      </dgm:t>
    </dgm:pt>
    <dgm:pt modelId="{8F850BB6-F3ED-4560-AA2C-C44C7AD2187D}" type="sibTrans" cxnId="{0D6B23B0-3954-422C-87DE-89C86625FD0A}">
      <dgm:prSet/>
      <dgm:spPr/>
      <dgm:t>
        <a:bodyPr/>
        <a:lstStyle/>
        <a:p>
          <a:endParaRPr lang="en-US"/>
        </a:p>
      </dgm:t>
    </dgm:pt>
    <dgm:pt modelId="{98E1F74C-8041-4971-B003-77EB297C74D4}">
      <dgm:prSet phldrT="[Text]"/>
      <dgm:spPr/>
      <dgm:t>
        <a:bodyPr/>
        <a:lstStyle/>
        <a:p>
          <a:r>
            <a:rPr lang="en-US" dirty="0" smtClean="0"/>
            <a:t>12</a:t>
          </a:r>
          <a:r>
            <a:rPr lang="en-US" baseline="30000" dirty="0" smtClean="0"/>
            <a:t>th</a:t>
          </a:r>
          <a:r>
            <a:rPr lang="en-US" dirty="0" smtClean="0"/>
            <a:t> Feb</a:t>
          </a:r>
          <a:endParaRPr lang="en-US" dirty="0"/>
        </a:p>
      </dgm:t>
    </dgm:pt>
    <dgm:pt modelId="{C1F20360-66DC-4361-8754-564C9C276D2E}" type="parTrans" cxnId="{D0D7ED96-C8AA-4E4B-9181-5CE696676F0C}">
      <dgm:prSet/>
      <dgm:spPr/>
      <dgm:t>
        <a:bodyPr/>
        <a:lstStyle/>
        <a:p>
          <a:endParaRPr lang="en-US"/>
        </a:p>
      </dgm:t>
    </dgm:pt>
    <dgm:pt modelId="{7E5EBB59-5395-4347-A70C-9F1F8AB4403F}" type="sibTrans" cxnId="{D0D7ED96-C8AA-4E4B-9181-5CE696676F0C}">
      <dgm:prSet/>
      <dgm:spPr/>
      <dgm:t>
        <a:bodyPr/>
        <a:lstStyle/>
        <a:p>
          <a:endParaRPr lang="en-US"/>
        </a:p>
      </dgm:t>
    </dgm:pt>
    <dgm:pt modelId="{F6D8208C-50D9-43EC-9A63-86ACD1249961}">
      <dgm:prSet phldrT="[Text]"/>
      <dgm:spPr/>
      <dgm:t>
        <a:bodyPr/>
        <a:lstStyle/>
        <a:p>
          <a:r>
            <a:rPr lang="en-US" dirty="0" smtClean="0"/>
            <a:t>Complete expressions of interest form. The form is at the end of the information power-point. It has been set as an assignment on the year 9 team.</a:t>
          </a:r>
          <a:endParaRPr lang="en-US" dirty="0"/>
        </a:p>
      </dgm:t>
    </dgm:pt>
    <dgm:pt modelId="{CDA94A24-504E-49C6-8DC4-E68F417B69FF}" type="parTrans" cxnId="{A5773C37-296A-484D-A3CE-E001CCE569B1}">
      <dgm:prSet/>
      <dgm:spPr/>
      <dgm:t>
        <a:bodyPr/>
        <a:lstStyle/>
        <a:p>
          <a:endParaRPr lang="en-US"/>
        </a:p>
      </dgm:t>
    </dgm:pt>
    <dgm:pt modelId="{D89EAC7A-306F-411F-8142-FDC8CFF94D4D}" type="sibTrans" cxnId="{A5773C37-296A-484D-A3CE-E001CCE569B1}">
      <dgm:prSet/>
      <dgm:spPr/>
      <dgm:t>
        <a:bodyPr/>
        <a:lstStyle/>
        <a:p>
          <a:endParaRPr lang="en-US"/>
        </a:p>
      </dgm:t>
    </dgm:pt>
    <dgm:pt modelId="{57331FF0-2356-413C-9012-AC7AABD543BA}">
      <dgm:prSet phldrT="[Text]"/>
      <dgm:spPr/>
      <dgm:t>
        <a:bodyPr/>
        <a:lstStyle/>
        <a:p>
          <a:r>
            <a:rPr lang="en-US" dirty="0" smtClean="0"/>
            <a:t>Make sure you have completed this by 12</a:t>
          </a:r>
          <a:r>
            <a:rPr lang="en-US" baseline="30000" dirty="0" smtClean="0"/>
            <a:t>th</a:t>
          </a:r>
          <a:r>
            <a:rPr lang="en-US" dirty="0" smtClean="0"/>
            <a:t> Feb</a:t>
          </a:r>
          <a:endParaRPr lang="en-US" dirty="0"/>
        </a:p>
      </dgm:t>
    </dgm:pt>
    <dgm:pt modelId="{44D9021D-D384-4FE5-B40F-1679751331D3}" type="parTrans" cxnId="{E2EBF6C0-4A9C-4AB0-ABA5-CE2BEBAEC105}">
      <dgm:prSet/>
      <dgm:spPr/>
      <dgm:t>
        <a:bodyPr/>
        <a:lstStyle/>
        <a:p>
          <a:endParaRPr lang="en-US"/>
        </a:p>
      </dgm:t>
    </dgm:pt>
    <dgm:pt modelId="{445F0831-C565-4C08-AF99-47D4E45CBD05}" type="sibTrans" cxnId="{E2EBF6C0-4A9C-4AB0-ABA5-CE2BEBAEC105}">
      <dgm:prSet/>
      <dgm:spPr/>
      <dgm:t>
        <a:bodyPr/>
        <a:lstStyle/>
        <a:p>
          <a:endParaRPr lang="en-US"/>
        </a:p>
      </dgm:t>
    </dgm:pt>
    <dgm:pt modelId="{FAD6D01A-47A1-4F5B-9CD1-550504B29835}">
      <dgm:prSet phldrT="[Text]"/>
      <dgm:spPr/>
      <dgm:t>
        <a:bodyPr/>
        <a:lstStyle/>
        <a:p>
          <a:r>
            <a:rPr lang="en-US" dirty="0" smtClean="0"/>
            <a:t>Choose 6 subjects you are interested in studying</a:t>
          </a:r>
          <a:endParaRPr lang="en-US" dirty="0"/>
        </a:p>
      </dgm:t>
    </dgm:pt>
    <dgm:pt modelId="{D0727776-97DF-469F-8B85-78369573E532}" type="parTrans" cxnId="{79DD7FEF-BE12-4D06-A32B-2748285F254C}">
      <dgm:prSet/>
      <dgm:spPr/>
      <dgm:t>
        <a:bodyPr/>
        <a:lstStyle/>
        <a:p>
          <a:endParaRPr lang="en-US"/>
        </a:p>
      </dgm:t>
    </dgm:pt>
    <dgm:pt modelId="{9C1C67C4-6358-4B76-A9CF-82EE8EFAFFC7}" type="sibTrans" cxnId="{79DD7FEF-BE12-4D06-A32B-2748285F254C}">
      <dgm:prSet/>
      <dgm:spPr/>
      <dgm:t>
        <a:bodyPr/>
        <a:lstStyle/>
        <a:p>
          <a:endParaRPr lang="en-US"/>
        </a:p>
      </dgm:t>
    </dgm:pt>
    <dgm:pt modelId="{42E28535-7626-4618-B76A-B259BA68C8E8}">
      <dgm:prSet phldrT="[Text]"/>
      <dgm:spPr/>
      <dgm:t>
        <a:bodyPr/>
        <a:lstStyle/>
        <a:p>
          <a:r>
            <a:rPr lang="en-US" dirty="0" smtClean="0"/>
            <a:t>W.C 19</a:t>
          </a:r>
          <a:r>
            <a:rPr lang="en-US" baseline="30000" dirty="0" smtClean="0"/>
            <a:t>TH</a:t>
          </a:r>
          <a:r>
            <a:rPr lang="en-US" dirty="0" smtClean="0"/>
            <a:t> April</a:t>
          </a:r>
          <a:endParaRPr lang="en-US" dirty="0"/>
        </a:p>
      </dgm:t>
    </dgm:pt>
    <dgm:pt modelId="{8AAD1B1F-30E6-481A-9C95-1D24107C5187}" type="parTrans" cxnId="{F988F6D8-721A-40D1-B6EB-31C8E73C423A}">
      <dgm:prSet/>
      <dgm:spPr/>
      <dgm:t>
        <a:bodyPr/>
        <a:lstStyle/>
        <a:p>
          <a:endParaRPr lang="en-US"/>
        </a:p>
      </dgm:t>
    </dgm:pt>
    <dgm:pt modelId="{F59844DC-B912-42DF-8B4F-9B6D0B4043D6}" type="sibTrans" cxnId="{F988F6D8-721A-40D1-B6EB-31C8E73C423A}">
      <dgm:prSet/>
      <dgm:spPr/>
      <dgm:t>
        <a:bodyPr/>
        <a:lstStyle/>
        <a:p>
          <a:endParaRPr lang="en-US"/>
        </a:p>
      </dgm:t>
    </dgm:pt>
    <dgm:pt modelId="{3EC0A2F3-8F29-40A8-B8C7-BE058B4858BA}">
      <dgm:prSet/>
      <dgm:spPr/>
      <dgm:t>
        <a:bodyPr/>
        <a:lstStyle/>
        <a:p>
          <a:r>
            <a:rPr lang="en-US" dirty="0" smtClean="0"/>
            <a:t>Taster lessons to be attended in the lessons you have expressed an interest in (this could be virtual, but ideally we will wait and hope we are back in school)</a:t>
          </a:r>
          <a:endParaRPr lang="en-US" dirty="0"/>
        </a:p>
      </dgm:t>
    </dgm:pt>
    <dgm:pt modelId="{DFFC14D3-FCE2-4C25-9887-2FD01F55ED42}" type="parTrans" cxnId="{7F81DECE-E4CC-48C0-A48D-7C32C649175E}">
      <dgm:prSet/>
      <dgm:spPr/>
      <dgm:t>
        <a:bodyPr/>
        <a:lstStyle/>
        <a:p>
          <a:endParaRPr lang="en-US"/>
        </a:p>
      </dgm:t>
    </dgm:pt>
    <dgm:pt modelId="{A2CE9259-5379-452F-AE0C-154A7675D0E1}" type="sibTrans" cxnId="{7F81DECE-E4CC-48C0-A48D-7C32C649175E}">
      <dgm:prSet/>
      <dgm:spPr/>
      <dgm:t>
        <a:bodyPr/>
        <a:lstStyle/>
        <a:p>
          <a:endParaRPr lang="en-US"/>
        </a:p>
      </dgm:t>
    </dgm:pt>
    <dgm:pt modelId="{3A9A4979-6353-46FA-B856-D91006DBC6E9}" type="pres">
      <dgm:prSet presAssocID="{6B0F689E-7390-424A-921D-CA696BDC86AF}" presName="linearFlow" presStyleCnt="0">
        <dgm:presLayoutVars>
          <dgm:dir/>
          <dgm:animLvl val="lvl"/>
          <dgm:resizeHandles val="exact"/>
        </dgm:presLayoutVars>
      </dgm:prSet>
      <dgm:spPr/>
      <dgm:t>
        <a:bodyPr/>
        <a:lstStyle/>
        <a:p>
          <a:endParaRPr lang="en-US"/>
        </a:p>
      </dgm:t>
    </dgm:pt>
    <dgm:pt modelId="{539666B3-F212-4967-BD99-D17C7682866A}" type="pres">
      <dgm:prSet presAssocID="{BA2557B5-E282-44CB-B28B-6C1C268D07FA}" presName="composite" presStyleCnt="0"/>
      <dgm:spPr/>
    </dgm:pt>
    <dgm:pt modelId="{32B4EA30-96F0-4126-B5AF-AE14A4726C2B}" type="pres">
      <dgm:prSet presAssocID="{BA2557B5-E282-44CB-B28B-6C1C268D07FA}" presName="parentText" presStyleLbl="alignNode1" presStyleIdx="0" presStyleCnt="3">
        <dgm:presLayoutVars>
          <dgm:chMax val="1"/>
          <dgm:bulletEnabled val="1"/>
        </dgm:presLayoutVars>
      </dgm:prSet>
      <dgm:spPr/>
      <dgm:t>
        <a:bodyPr/>
        <a:lstStyle/>
        <a:p>
          <a:endParaRPr lang="en-US"/>
        </a:p>
      </dgm:t>
    </dgm:pt>
    <dgm:pt modelId="{64FBA58E-0080-4D37-8479-7309C3E63C4B}" type="pres">
      <dgm:prSet presAssocID="{BA2557B5-E282-44CB-B28B-6C1C268D07FA}" presName="descendantText" presStyleLbl="alignAcc1" presStyleIdx="0" presStyleCnt="3" custLinFactNeighborX="-1186">
        <dgm:presLayoutVars>
          <dgm:bulletEnabled val="1"/>
        </dgm:presLayoutVars>
      </dgm:prSet>
      <dgm:spPr/>
      <dgm:t>
        <a:bodyPr/>
        <a:lstStyle/>
        <a:p>
          <a:endParaRPr lang="en-US"/>
        </a:p>
      </dgm:t>
    </dgm:pt>
    <dgm:pt modelId="{16CD3C0C-BB31-4FA0-80CA-B27AC414D511}" type="pres">
      <dgm:prSet presAssocID="{C3B36E67-757E-45DB-ADD6-7915D1CF6417}" presName="sp" presStyleCnt="0"/>
      <dgm:spPr/>
    </dgm:pt>
    <dgm:pt modelId="{26ECCCF3-C73F-41EA-B44A-FA9ABA2AD160}" type="pres">
      <dgm:prSet presAssocID="{98E1F74C-8041-4971-B003-77EB297C74D4}" presName="composite" presStyleCnt="0"/>
      <dgm:spPr/>
    </dgm:pt>
    <dgm:pt modelId="{781C151E-8876-48A4-A118-A04C902D4BE5}" type="pres">
      <dgm:prSet presAssocID="{98E1F74C-8041-4971-B003-77EB297C74D4}" presName="parentText" presStyleLbl="alignNode1" presStyleIdx="1" presStyleCnt="3" custLinFactNeighborX="-1070" custLinFactNeighborY="-1498">
        <dgm:presLayoutVars>
          <dgm:chMax val="1"/>
          <dgm:bulletEnabled val="1"/>
        </dgm:presLayoutVars>
      </dgm:prSet>
      <dgm:spPr/>
      <dgm:t>
        <a:bodyPr/>
        <a:lstStyle/>
        <a:p>
          <a:endParaRPr lang="en-US"/>
        </a:p>
      </dgm:t>
    </dgm:pt>
    <dgm:pt modelId="{1EACD70E-9900-4A3F-ABD4-1DEC7B6D6F7D}" type="pres">
      <dgm:prSet presAssocID="{98E1F74C-8041-4971-B003-77EB297C74D4}" presName="descendantText" presStyleLbl="alignAcc1" presStyleIdx="1" presStyleCnt="3" custLinFactNeighborX="4971" custLinFactNeighborY="-1537">
        <dgm:presLayoutVars>
          <dgm:bulletEnabled val="1"/>
        </dgm:presLayoutVars>
      </dgm:prSet>
      <dgm:spPr/>
      <dgm:t>
        <a:bodyPr/>
        <a:lstStyle/>
        <a:p>
          <a:endParaRPr lang="en-US"/>
        </a:p>
      </dgm:t>
    </dgm:pt>
    <dgm:pt modelId="{30D7B9A2-D404-4AB7-87D7-EA0866E96A04}" type="pres">
      <dgm:prSet presAssocID="{7E5EBB59-5395-4347-A70C-9F1F8AB4403F}" presName="sp" presStyleCnt="0"/>
      <dgm:spPr/>
    </dgm:pt>
    <dgm:pt modelId="{D9B9CE0B-A7F4-485D-9C72-D09DCCF5A3CB}" type="pres">
      <dgm:prSet presAssocID="{42E28535-7626-4618-B76A-B259BA68C8E8}" presName="composite" presStyleCnt="0"/>
      <dgm:spPr/>
    </dgm:pt>
    <dgm:pt modelId="{73A3B8C7-B5FF-4EF6-AE02-15AFA41F8522}" type="pres">
      <dgm:prSet presAssocID="{42E28535-7626-4618-B76A-B259BA68C8E8}" presName="parentText" presStyleLbl="alignNode1" presStyleIdx="2" presStyleCnt="3">
        <dgm:presLayoutVars>
          <dgm:chMax val="1"/>
          <dgm:bulletEnabled val="1"/>
        </dgm:presLayoutVars>
      </dgm:prSet>
      <dgm:spPr/>
      <dgm:t>
        <a:bodyPr/>
        <a:lstStyle/>
        <a:p>
          <a:endParaRPr lang="en-US"/>
        </a:p>
      </dgm:t>
    </dgm:pt>
    <dgm:pt modelId="{DE69F7C5-81BA-4B6A-8C60-0A6F15B858BA}" type="pres">
      <dgm:prSet presAssocID="{42E28535-7626-4618-B76A-B259BA68C8E8}" presName="descendantText" presStyleLbl="alignAcc1" presStyleIdx="2" presStyleCnt="3">
        <dgm:presLayoutVars>
          <dgm:bulletEnabled val="1"/>
        </dgm:presLayoutVars>
      </dgm:prSet>
      <dgm:spPr/>
      <dgm:t>
        <a:bodyPr/>
        <a:lstStyle/>
        <a:p>
          <a:endParaRPr lang="en-US"/>
        </a:p>
      </dgm:t>
    </dgm:pt>
  </dgm:ptLst>
  <dgm:cxnLst>
    <dgm:cxn modelId="{0D6B23B0-3954-422C-87DE-89C86625FD0A}" srcId="{BA2557B5-E282-44CB-B28B-6C1C268D07FA}" destId="{FBD5CE4B-B6D3-4D1A-B89E-816433DD40D7}" srcOrd="1" destOrd="0" parTransId="{72FA5F6B-C88D-4C28-BDB0-A0D9C6FECF37}" sibTransId="{8F850BB6-F3ED-4560-AA2C-C44C7AD2187D}"/>
    <dgm:cxn modelId="{916241D3-904C-4999-BDF1-3DA824E05009}" type="presOf" srcId="{49B5AA8F-75C9-49F4-90C8-1F9C5542ABD2}" destId="{64FBA58E-0080-4D37-8479-7309C3E63C4B}" srcOrd="0" destOrd="0" presId="urn:microsoft.com/office/officeart/2005/8/layout/chevron2"/>
    <dgm:cxn modelId="{D4C5F0E5-FDAD-4C3D-BD8A-1CC5C9183751}" type="presOf" srcId="{FAD6D01A-47A1-4F5B-9CD1-550504B29835}" destId="{1EACD70E-9900-4A3F-ABD4-1DEC7B6D6F7D}" srcOrd="0" destOrd="1" presId="urn:microsoft.com/office/officeart/2005/8/layout/chevron2"/>
    <dgm:cxn modelId="{DB547FDB-3B99-4459-9672-0A58F4EB9714}" type="presOf" srcId="{57331FF0-2356-413C-9012-AC7AABD543BA}" destId="{1EACD70E-9900-4A3F-ABD4-1DEC7B6D6F7D}" srcOrd="0" destOrd="2" presId="urn:microsoft.com/office/officeart/2005/8/layout/chevron2"/>
    <dgm:cxn modelId="{FCA42194-2E44-452F-A407-37176CA6374C}" type="presOf" srcId="{3EC0A2F3-8F29-40A8-B8C7-BE058B4858BA}" destId="{DE69F7C5-81BA-4B6A-8C60-0A6F15B858BA}" srcOrd="0" destOrd="0" presId="urn:microsoft.com/office/officeart/2005/8/layout/chevron2"/>
    <dgm:cxn modelId="{6379B3CD-A07E-4849-9380-CC9199CD6283}" srcId="{BA2557B5-E282-44CB-B28B-6C1C268D07FA}" destId="{49B5AA8F-75C9-49F4-90C8-1F9C5542ABD2}" srcOrd="0" destOrd="0" parTransId="{96570688-2D87-4BA3-BDC3-11A01B2952BD}" sibTransId="{C899BA18-8992-4C1E-B977-C458B9232F87}"/>
    <dgm:cxn modelId="{F29514E7-4506-4B3E-ACB3-F1885FB5C11B}" type="presOf" srcId="{98E1F74C-8041-4971-B003-77EB297C74D4}" destId="{781C151E-8876-48A4-A118-A04C902D4BE5}" srcOrd="0" destOrd="0" presId="urn:microsoft.com/office/officeart/2005/8/layout/chevron2"/>
    <dgm:cxn modelId="{6C2CC8F8-BA7D-4E2F-936A-5E6FCFA056BD}" type="presOf" srcId="{6B0F689E-7390-424A-921D-CA696BDC86AF}" destId="{3A9A4979-6353-46FA-B856-D91006DBC6E9}" srcOrd="0" destOrd="0" presId="urn:microsoft.com/office/officeart/2005/8/layout/chevron2"/>
    <dgm:cxn modelId="{02DA36E2-BFCE-4366-AB3C-12B3D6D371AC}" type="presOf" srcId="{BA2557B5-E282-44CB-B28B-6C1C268D07FA}" destId="{32B4EA30-96F0-4126-B5AF-AE14A4726C2B}" srcOrd="0" destOrd="0" presId="urn:microsoft.com/office/officeart/2005/8/layout/chevron2"/>
    <dgm:cxn modelId="{79DD7FEF-BE12-4D06-A32B-2748285F254C}" srcId="{98E1F74C-8041-4971-B003-77EB297C74D4}" destId="{FAD6D01A-47A1-4F5B-9CD1-550504B29835}" srcOrd="1" destOrd="0" parTransId="{D0727776-97DF-469F-8B85-78369573E532}" sibTransId="{9C1C67C4-6358-4B76-A9CF-82EE8EFAFFC7}"/>
    <dgm:cxn modelId="{94867205-0E79-46CD-8F28-182247BFFABB}" type="presOf" srcId="{FBD5CE4B-B6D3-4D1A-B89E-816433DD40D7}" destId="{64FBA58E-0080-4D37-8479-7309C3E63C4B}" srcOrd="0" destOrd="1" presId="urn:microsoft.com/office/officeart/2005/8/layout/chevron2"/>
    <dgm:cxn modelId="{D0D7ED96-C8AA-4E4B-9181-5CE696676F0C}" srcId="{6B0F689E-7390-424A-921D-CA696BDC86AF}" destId="{98E1F74C-8041-4971-B003-77EB297C74D4}" srcOrd="1" destOrd="0" parTransId="{C1F20360-66DC-4361-8754-564C9C276D2E}" sibTransId="{7E5EBB59-5395-4347-A70C-9F1F8AB4403F}"/>
    <dgm:cxn modelId="{2F4A8B85-31C7-4D8F-88F6-550D914BE4C9}" srcId="{6B0F689E-7390-424A-921D-CA696BDC86AF}" destId="{BA2557B5-E282-44CB-B28B-6C1C268D07FA}" srcOrd="0" destOrd="0" parTransId="{43C2484C-9443-4C16-8D28-5112EB678376}" sibTransId="{C3B36E67-757E-45DB-ADD6-7915D1CF6417}"/>
    <dgm:cxn modelId="{8EC88042-9A4F-407C-9F0A-E718838584EA}" type="presOf" srcId="{42E28535-7626-4618-B76A-B259BA68C8E8}" destId="{73A3B8C7-B5FF-4EF6-AE02-15AFA41F8522}" srcOrd="0" destOrd="0" presId="urn:microsoft.com/office/officeart/2005/8/layout/chevron2"/>
    <dgm:cxn modelId="{7F81DECE-E4CC-48C0-A48D-7C32C649175E}" srcId="{42E28535-7626-4618-B76A-B259BA68C8E8}" destId="{3EC0A2F3-8F29-40A8-B8C7-BE058B4858BA}" srcOrd="0" destOrd="0" parTransId="{DFFC14D3-FCE2-4C25-9887-2FD01F55ED42}" sibTransId="{A2CE9259-5379-452F-AE0C-154A7675D0E1}"/>
    <dgm:cxn modelId="{E2EBF6C0-4A9C-4AB0-ABA5-CE2BEBAEC105}" srcId="{98E1F74C-8041-4971-B003-77EB297C74D4}" destId="{57331FF0-2356-413C-9012-AC7AABD543BA}" srcOrd="2" destOrd="0" parTransId="{44D9021D-D384-4FE5-B40F-1679751331D3}" sibTransId="{445F0831-C565-4C08-AF99-47D4E45CBD05}"/>
    <dgm:cxn modelId="{A5773C37-296A-484D-A3CE-E001CCE569B1}" srcId="{98E1F74C-8041-4971-B003-77EB297C74D4}" destId="{F6D8208C-50D9-43EC-9A63-86ACD1249961}" srcOrd="0" destOrd="0" parTransId="{CDA94A24-504E-49C6-8DC4-E68F417B69FF}" sibTransId="{D89EAC7A-306F-411F-8142-FDC8CFF94D4D}"/>
    <dgm:cxn modelId="{F988F6D8-721A-40D1-B6EB-31C8E73C423A}" srcId="{6B0F689E-7390-424A-921D-CA696BDC86AF}" destId="{42E28535-7626-4618-B76A-B259BA68C8E8}" srcOrd="2" destOrd="0" parTransId="{8AAD1B1F-30E6-481A-9C95-1D24107C5187}" sibTransId="{F59844DC-B912-42DF-8B4F-9B6D0B4043D6}"/>
    <dgm:cxn modelId="{8E47335D-9B65-44FF-AB11-7C72268C3D0E}" type="presOf" srcId="{F6D8208C-50D9-43EC-9A63-86ACD1249961}" destId="{1EACD70E-9900-4A3F-ABD4-1DEC7B6D6F7D}" srcOrd="0" destOrd="0" presId="urn:microsoft.com/office/officeart/2005/8/layout/chevron2"/>
    <dgm:cxn modelId="{004C0746-6047-47B7-99D2-FF3EC867DC7C}" type="presParOf" srcId="{3A9A4979-6353-46FA-B856-D91006DBC6E9}" destId="{539666B3-F212-4967-BD99-D17C7682866A}" srcOrd="0" destOrd="0" presId="urn:microsoft.com/office/officeart/2005/8/layout/chevron2"/>
    <dgm:cxn modelId="{83DF8B2D-9FF3-418B-AE4A-C4B6EEFA889D}" type="presParOf" srcId="{539666B3-F212-4967-BD99-D17C7682866A}" destId="{32B4EA30-96F0-4126-B5AF-AE14A4726C2B}" srcOrd="0" destOrd="0" presId="urn:microsoft.com/office/officeart/2005/8/layout/chevron2"/>
    <dgm:cxn modelId="{11728F6B-9807-42EC-9139-92F5C49A99F6}" type="presParOf" srcId="{539666B3-F212-4967-BD99-D17C7682866A}" destId="{64FBA58E-0080-4D37-8479-7309C3E63C4B}" srcOrd="1" destOrd="0" presId="urn:microsoft.com/office/officeart/2005/8/layout/chevron2"/>
    <dgm:cxn modelId="{F397DA9D-0B07-4C57-BC5D-B470C85056D1}" type="presParOf" srcId="{3A9A4979-6353-46FA-B856-D91006DBC6E9}" destId="{16CD3C0C-BB31-4FA0-80CA-B27AC414D511}" srcOrd="1" destOrd="0" presId="urn:microsoft.com/office/officeart/2005/8/layout/chevron2"/>
    <dgm:cxn modelId="{03EBE1C8-CEFC-422F-BF60-66F55FBC44EF}" type="presParOf" srcId="{3A9A4979-6353-46FA-B856-D91006DBC6E9}" destId="{26ECCCF3-C73F-41EA-B44A-FA9ABA2AD160}" srcOrd="2" destOrd="0" presId="urn:microsoft.com/office/officeart/2005/8/layout/chevron2"/>
    <dgm:cxn modelId="{8214A0B1-FF36-4C3E-8DA7-D1B37AF154B6}" type="presParOf" srcId="{26ECCCF3-C73F-41EA-B44A-FA9ABA2AD160}" destId="{781C151E-8876-48A4-A118-A04C902D4BE5}" srcOrd="0" destOrd="0" presId="urn:microsoft.com/office/officeart/2005/8/layout/chevron2"/>
    <dgm:cxn modelId="{D65B438E-A295-4887-97B7-9BA11A711419}" type="presParOf" srcId="{26ECCCF3-C73F-41EA-B44A-FA9ABA2AD160}" destId="{1EACD70E-9900-4A3F-ABD4-1DEC7B6D6F7D}" srcOrd="1" destOrd="0" presId="urn:microsoft.com/office/officeart/2005/8/layout/chevron2"/>
    <dgm:cxn modelId="{4632088B-926C-4793-9850-A267C63740ED}" type="presParOf" srcId="{3A9A4979-6353-46FA-B856-D91006DBC6E9}" destId="{30D7B9A2-D404-4AB7-87D7-EA0866E96A04}" srcOrd="3" destOrd="0" presId="urn:microsoft.com/office/officeart/2005/8/layout/chevron2"/>
    <dgm:cxn modelId="{A57DCF5A-08C2-4AA0-ADA6-529B5F044DB4}" type="presParOf" srcId="{3A9A4979-6353-46FA-B856-D91006DBC6E9}" destId="{D9B9CE0B-A7F4-485D-9C72-D09DCCF5A3CB}" srcOrd="4" destOrd="0" presId="urn:microsoft.com/office/officeart/2005/8/layout/chevron2"/>
    <dgm:cxn modelId="{F03D7274-7C3A-4F2B-A976-3990381A78BF}" type="presParOf" srcId="{D9B9CE0B-A7F4-485D-9C72-D09DCCF5A3CB}" destId="{73A3B8C7-B5FF-4EF6-AE02-15AFA41F8522}" srcOrd="0" destOrd="0" presId="urn:microsoft.com/office/officeart/2005/8/layout/chevron2"/>
    <dgm:cxn modelId="{4920EB14-A71D-4D06-BA69-7074ACFC254B}" type="presParOf" srcId="{D9B9CE0B-A7F4-485D-9C72-D09DCCF5A3CB}" destId="{DE69F7C5-81BA-4B6A-8C60-0A6F15B858B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89FA8-265E-453E-9BEC-93E494AEE23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AF7AF3F8-919E-4EB4-9EBB-299C514B7DFB}">
      <dgm:prSet phldrT="[Text]"/>
      <dgm:spPr/>
      <dgm:t>
        <a:bodyPr/>
        <a:lstStyle/>
        <a:p>
          <a:r>
            <a:rPr lang="en-US" dirty="0" smtClean="0"/>
            <a:t>W.C 19</a:t>
          </a:r>
          <a:r>
            <a:rPr lang="en-US" baseline="30000" dirty="0" smtClean="0"/>
            <a:t>TH</a:t>
          </a:r>
          <a:r>
            <a:rPr lang="en-US" dirty="0" smtClean="0"/>
            <a:t> April</a:t>
          </a:r>
          <a:endParaRPr lang="en-US" dirty="0"/>
        </a:p>
      </dgm:t>
    </dgm:pt>
    <dgm:pt modelId="{36216802-C634-4751-B6FB-53E1BC5E6821}" type="parTrans" cxnId="{025947A6-5A1F-41B9-A69E-2DF08171F971}">
      <dgm:prSet/>
      <dgm:spPr/>
      <dgm:t>
        <a:bodyPr/>
        <a:lstStyle/>
        <a:p>
          <a:endParaRPr lang="en-US"/>
        </a:p>
      </dgm:t>
    </dgm:pt>
    <dgm:pt modelId="{FF5E59AD-1B57-4139-8C15-2342B810F40D}" type="sibTrans" cxnId="{025947A6-5A1F-41B9-A69E-2DF08171F971}">
      <dgm:prSet/>
      <dgm:spPr/>
      <dgm:t>
        <a:bodyPr/>
        <a:lstStyle/>
        <a:p>
          <a:endParaRPr lang="en-US"/>
        </a:p>
      </dgm:t>
    </dgm:pt>
    <dgm:pt modelId="{C8FD93DE-DEFE-400F-A53C-DFC885F57128}">
      <dgm:prSet phldrT="[Text]"/>
      <dgm:spPr/>
      <dgm:t>
        <a:bodyPr/>
        <a:lstStyle/>
        <a:p>
          <a:r>
            <a:rPr lang="en-US" dirty="0" smtClean="0"/>
            <a:t>Final option choices released</a:t>
          </a:r>
          <a:endParaRPr lang="en-US" dirty="0"/>
        </a:p>
      </dgm:t>
    </dgm:pt>
    <dgm:pt modelId="{6ECCC3D4-33FE-4E3E-8803-ACF06C77C65F}" type="parTrans" cxnId="{D1AEFE61-00B7-4BB0-8F76-9F89591E293F}">
      <dgm:prSet/>
      <dgm:spPr/>
      <dgm:t>
        <a:bodyPr/>
        <a:lstStyle/>
        <a:p>
          <a:endParaRPr lang="en-US"/>
        </a:p>
      </dgm:t>
    </dgm:pt>
    <dgm:pt modelId="{F3B2617E-08A4-4F7D-B994-9D28D4C18E48}" type="sibTrans" cxnId="{D1AEFE61-00B7-4BB0-8F76-9F89591E293F}">
      <dgm:prSet/>
      <dgm:spPr/>
      <dgm:t>
        <a:bodyPr/>
        <a:lstStyle/>
        <a:p>
          <a:endParaRPr lang="en-US"/>
        </a:p>
      </dgm:t>
    </dgm:pt>
    <dgm:pt modelId="{383A9678-2B92-41D0-B1E7-3D2EFDBC14DF}">
      <dgm:prSet phldrT="[Text]"/>
      <dgm:spPr/>
      <dgm:t>
        <a:bodyPr/>
        <a:lstStyle/>
        <a:p>
          <a:r>
            <a:rPr lang="en-US" dirty="0" smtClean="0"/>
            <a:t>Final options meeting for parents</a:t>
          </a:r>
          <a:endParaRPr lang="en-US" dirty="0"/>
        </a:p>
      </dgm:t>
    </dgm:pt>
    <dgm:pt modelId="{703E3AA6-905C-4406-A0B3-B7F4A7CE6AB0}" type="parTrans" cxnId="{D942A201-ABDA-4873-B6AC-ED78FDDBBDF8}">
      <dgm:prSet/>
      <dgm:spPr/>
      <dgm:t>
        <a:bodyPr/>
        <a:lstStyle/>
        <a:p>
          <a:endParaRPr lang="en-US"/>
        </a:p>
      </dgm:t>
    </dgm:pt>
    <dgm:pt modelId="{7B3065E1-4F9B-4B2F-8690-471A8E0C2DCF}" type="sibTrans" cxnId="{D942A201-ABDA-4873-B6AC-ED78FDDBBDF8}">
      <dgm:prSet/>
      <dgm:spPr/>
      <dgm:t>
        <a:bodyPr/>
        <a:lstStyle/>
        <a:p>
          <a:endParaRPr lang="en-US"/>
        </a:p>
      </dgm:t>
    </dgm:pt>
    <dgm:pt modelId="{B27761FF-50F8-4DB4-84BF-314392DDC732}">
      <dgm:prSet phldrT="[Text]"/>
      <dgm:spPr/>
      <dgm:t>
        <a:bodyPr/>
        <a:lstStyle/>
        <a:p>
          <a:r>
            <a:rPr lang="en-US" dirty="0" smtClean="0"/>
            <a:t>14</a:t>
          </a:r>
          <a:r>
            <a:rPr lang="en-US" baseline="30000" dirty="0" smtClean="0"/>
            <a:t>th</a:t>
          </a:r>
          <a:r>
            <a:rPr lang="en-US" dirty="0" smtClean="0"/>
            <a:t> May</a:t>
          </a:r>
          <a:endParaRPr lang="en-US" dirty="0"/>
        </a:p>
      </dgm:t>
    </dgm:pt>
    <dgm:pt modelId="{61253AF5-5E94-42E8-908E-5ABF5204398B}" type="parTrans" cxnId="{C71592C8-9D04-40B4-9CF7-AF3E5F209DD4}">
      <dgm:prSet/>
      <dgm:spPr/>
      <dgm:t>
        <a:bodyPr/>
        <a:lstStyle/>
        <a:p>
          <a:endParaRPr lang="en-US"/>
        </a:p>
      </dgm:t>
    </dgm:pt>
    <dgm:pt modelId="{1CCD64A2-4854-4FFD-8A4A-AB1761CC1C6E}" type="sibTrans" cxnId="{C71592C8-9D04-40B4-9CF7-AF3E5F209DD4}">
      <dgm:prSet/>
      <dgm:spPr/>
      <dgm:t>
        <a:bodyPr/>
        <a:lstStyle/>
        <a:p>
          <a:endParaRPr lang="en-US"/>
        </a:p>
      </dgm:t>
    </dgm:pt>
    <dgm:pt modelId="{55645425-833F-4B2B-8C16-AD6D2A58C581}">
      <dgm:prSet phldrT="[Text]"/>
      <dgm:spPr/>
      <dgm:t>
        <a:bodyPr/>
        <a:lstStyle/>
        <a:p>
          <a:r>
            <a:rPr lang="en-US" dirty="0" smtClean="0"/>
            <a:t>Deadline for final option choices to be made on “Options Online”.</a:t>
          </a:r>
          <a:endParaRPr lang="en-US" dirty="0"/>
        </a:p>
      </dgm:t>
    </dgm:pt>
    <dgm:pt modelId="{DD237AFE-C32A-4308-9274-7BFA9FF7E78D}" type="parTrans" cxnId="{DE1055D0-C244-47E1-A8A1-3EDBEE2126D7}">
      <dgm:prSet/>
      <dgm:spPr/>
      <dgm:t>
        <a:bodyPr/>
        <a:lstStyle/>
        <a:p>
          <a:endParaRPr lang="en-US"/>
        </a:p>
      </dgm:t>
    </dgm:pt>
    <dgm:pt modelId="{5165152E-5CF3-47E4-9249-A5185BC8D3D7}" type="sibTrans" cxnId="{DE1055D0-C244-47E1-A8A1-3EDBEE2126D7}">
      <dgm:prSet/>
      <dgm:spPr/>
      <dgm:t>
        <a:bodyPr/>
        <a:lstStyle/>
        <a:p>
          <a:endParaRPr lang="en-US"/>
        </a:p>
      </dgm:t>
    </dgm:pt>
    <dgm:pt modelId="{62CFE007-7D2B-4FFA-B344-CD9079D23DBE}">
      <dgm:prSet phldrT="[Text]"/>
      <dgm:spPr/>
      <dgm:t>
        <a:bodyPr/>
        <a:lstStyle/>
        <a:p>
          <a:r>
            <a:rPr lang="en-US" dirty="0" smtClean="0"/>
            <a:t>28</a:t>
          </a:r>
          <a:r>
            <a:rPr lang="en-US" baseline="30000" dirty="0" smtClean="0"/>
            <a:t>th</a:t>
          </a:r>
          <a:r>
            <a:rPr lang="en-US" dirty="0" smtClean="0"/>
            <a:t> May</a:t>
          </a:r>
          <a:endParaRPr lang="en-US" dirty="0"/>
        </a:p>
      </dgm:t>
    </dgm:pt>
    <dgm:pt modelId="{F7EA5764-3740-4BB7-8D59-AA7D118F8BB3}" type="parTrans" cxnId="{8C00F908-052E-4FCD-8D1F-92C733EF37A7}">
      <dgm:prSet/>
      <dgm:spPr/>
      <dgm:t>
        <a:bodyPr/>
        <a:lstStyle/>
        <a:p>
          <a:endParaRPr lang="en-US"/>
        </a:p>
      </dgm:t>
    </dgm:pt>
    <dgm:pt modelId="{B694CD3C-BDE0-4B8E-9E39-BF3847928847}" type="sibTrans" cxnId="{8C00F908-052E-4FCD-8D1F-92C733EF37A7}">
      <dgm:prSet/>
      <dgm:spPr/>
      <dgm:t>
        <a:bodyPr/>
        <a:lstStyle/>
        <a:p>
          <a:endParaRPr lang="en-US"/>
        </a:p>
      </dgm:t>
    </dgm:pt>
    <dgm:pt modelId="{4FFDF4E0-8306-45C1-9F79-E4E385F1882E}">
      <dgm:prSet phldrT="[Text]"/>
      <dgm:spPr/>
      <dgm:t>
        <a:bodyPr/>
        <a:lstStyle/>
        <a:p>
          <a:r>
            <a:rPr lang="en-US" dirty="0" smtClean="0"/>
            <a:t>Deadline for confirming option allocations back to parents and students.</a:t>
          </a:r>
          <a:endParaRPr lang="en-US" dirty="0"/>
        </a:p>
      </dgm:t>
    </dgm:pt>
    <dgm:pt modelId="{D0DC233E-F6CB-4FC8-83A9-14A106434EA6}" type="parTrans" cxnId="{422CE04E-0477-4CDC-A149-6B95B73C86B9}">
      <dgm:prSet/>
      <dgm:spPr/>
      <dgm:t>
        <a:bodyPr/>
        <a:lstStyle/>
        <a:p>
          <a:endParaRPr lang="en-US"/>
        </a:p>
      </dgm:t>
    </dgm:pt>
    <dgm:pt modelId="{3096BC02-109C-46E6-AC85-FD57A96FB723}" type="sibTrans" cxnId="{422CE04E-0477-4CDC-A149-6B95B73C86B9}">
      <dgm:prSet/>
      <dgm:spPr/>
      <dgm:t>
        <a:bodyPr/>
        <a:lstStyle/>
        <a:p>
          <a:endParaRPr lang="en-US"/>
        </a:p>
      </dgm:t>
    </dgm:pt>
    <dgm:pt modelId="{5EE65327-91C6-49D0-BB01-350BF2D6C635}">
      <dgm:prSet phldrT="[Text]"/>
      <dgm:spPr/>
      <dgm:t>
        <a:bodyPr/>
        <a:lstStyle/>
        <a:p>
          <a:r>
            <a:rPr lang="en-US" dirty="0" smtClean="0"/>
            <a:t>This will ask you to choose </a:t>
          </a:r>
          <a:r>
            <a:rPr lang="en-US" b="1" dirty="0" smtClean="0"/>
            <a:t>2</a:t>
          </a:r>
          <a:r>
            <a:rPr lang="en-US" dirty="0" smtClean="0"/>
            <a:t> subjects in each category that you will be happy studying. </a:t>
          </a:r>
          <a:endParaRPr lang="en-US" dirty="0"/>
        </a:p>
      </dgm:t>
    </dgm:pt>
    <dgm:pt modelId="{2A5F5D13-B669-4581-9BC1-3E9A36641E8F}" type="parTrans" cxnId="{F07BB11B-3D54-4D66-8B35-EBE08F9C8CF4}">
      <dgm:prSet/>
      <dgm:spPr/>
      <dgm:t>
        <a:bodyPr/>
        <a:lstStyle/>
        <a:p>
          <a:endParaRPr lang="en-US"/>
        </a:p>
      </dgm:t>
    </dgm:pt>
    <dgm:pt modelId="{82F3BA64-9B2E-4124-93B1-2205F207FF09}" type="sibTrans" cxnId="{F07BB11B-3D54-4D66-8B35-EBE08F9C8CF4}">
      <dgm:prSet/>
      <dgm:spPr/>
      <dgm:t>
        <a:bodyPr/>
        <a:lstStyle/>
        <a:p>
          <a:endParaRPr lang="en-US"/>
        </a:p>
      </dgm:t>
    </dgm:pt>
    <dgm:pt modelId="{0434BB75-F7A2-48B4-9BB9-FEF5AA771ED8}" type="pres">
      <dgm:prSet presAssocID="{B0689FA8-265E-453E-9BEC-93E494AEE234}" presName="linearFlow" presStyleCnt="0">
        <dgm:presLayoutVars>
          <dgm:dir/>
          <dgm:animLvl val="lvl"/>
          <dgm:resizeHandles val="exact"/>
        </dgm:presLayoutVars>
      </dgm:prSet>
      <dgm:spPr/>
      <dgm:t>
        <a:bodyPr/>
        <a:lstStyle/>
        <a:p>
          <a:endParaRPr lang="en-US"/>
        </a:p>
      </dgm:t>
    </dgm:pt>
    <dgm:pt modelId="{203E89F0-C0DA-4873-BA68-91299F9A0E01}" type="pres">
      <dgm:prSet presAssocID="{AF7AF3F8-919E-4EB4-9EBB-299C514B7DFB}" presName="composite" presStyleCnt="0"/>
      <dgm:spPr/>
    </dgm:pt>
    <dgm:pt modelId="{F6932827-B8B1-4FF3-9E4B-79D7FA1B6C3C}" type="pres">
      <dgm:prSet presAssocID="{AF7AF3F8-919E-4EB4-9EBB-299C514B7DFB}" presName="parentText" presStyleLbl="alignNode1" presStyleIdx="0" presStyleCnt="3" custLinFactNeighborX="2652" custLinFactNeighborY="1392">
        <dgm:presLayoutVars>
          <dgm:chMax val="1"/>
          <dgm:bulletEnabled val="1"/>
        </dgm:presLayoutVars>
      </dgm:prSet>
      <dgm:spPr/>
      <dgm:t>
        <a:bodyPr/>
        <a:lstStyle/>
        <a:p>
          <a:endParaRPr lang="en-US"/>
        </a:p>
      </dgm:t>
    </dgm:pt>
    <dgm:pt modelId="{6E73093F-6202-4714-A664-A39BA474D686}" type="pres">
      <dgm:prSet presAssocID="{AF7AF3F8-919E-4EB4-9EBB-299C514B7DFB}" presName="descendantText" presStyleLbl="alignAcc1" presStyleIdx="0" presStyleCnt="3">
        <dgm:presLayoutVars>
          <dgm:bulletEnabled val="1"/>
        </dgm:presLayoutVars>
      </dgm:prSet>
      <dgm:spPr/>
      <dgm:t>
        <a:bodyPr/>
        <a:lstStyle/>
        <a:p>
          <a:endParaRPr lang="en-US"/>
        </a:p>
      </dgm:t>
    </dgm:pt>
    <dgm:pt modelId="{F8D8738D-2325-4DB3-A650-2DAA7DC754B9}" type="pres">
      <dgm:prSet presAssocID="{FF5E59AD-1B57-4139-8C15-2342B810F40D}" presName="sp" presStyleCnt="0"/>
      <dgm:spPr/>
    </dgm:pt>
    <dgm:pt modelId="{4518B882-EEFA-4441-80BA-3F542CE30CFF}" type="pres">
      <dgm:prSet presAssocID="{B27761FF-50F8-4DB4-84BF-314392DDC732}" presName="composite" presStyleCnt="0"/>
      <dgm:spPr/>
    </dgm:pt>
    <dgm:pt modelId="{C63EAEB6-398B-48D8-AEE9-039B91689B2D}" type="pres">
      <dgm:prSet presAssocID="{B27761FF-50F8-4DB4-84BF-314392DDC732}" presName="parentText" presStyleLbl="alignNode1" presStyleIdx="1" presStyleCnt="3">
        <dgm:presLayoutVars>
          <dgm:chMax val="1"/>
          <dgm:bulletEnabled val="1"/>
        </dgm:presLayoutVars>
      </dgm:prSet>
      <dgm:spPr/>
      <dgm:t>
        <a:bodyPr/>
        <a:lstStyle/>
        <a:p>
          <a:endParaRPr lang="en-US"/>
        </a:p>
      </dgm:t>
    </dgm:pt>
    <dgm:pt modelId="{D09E4C65-074A-4ABB-AE3C-91741D6892CC}" type="pres">
      <dgm:prSet presAssocID="{B27761FF-50F8-4DB4-84BF-314392DDC732}" presName="descendantText" presStyleLbl="alignAcc1" presStyleIdx="1" presStyleCnt="3">
        <dgm:presLayoutVars>
          <dgm:bulletEnabled val="1"/>
        </dgm:presLayoutVars>
      </dgm:prSet>
      <dgm:spPr/>
      <dgm:t>
        <a:bodyPr/>
        <a:lstStyle/>
        <a:p>
          <a:endParaRPr lang="en-US"/>
        </a:p>
      </dgm:t>
    </dgm:pt>
    <dgm:pt modelId="{5811CE4D-271C-41EF-8BF3-110C576E6E11}" type="pres">
      <dgm:prSet presAssocID="{1CCD64A2-4854-4FFD-8A4A-AB1761CC1C6E}" presName="sp" presStyleCnt="0"/>
      <dgm:spPr/>
    </dgm:pt>
    <dgm:pt modelId="{A01CA3DA-1F34-49AB-97F0-8DFF197AAB4D}" type="pres">
      <dgm:prSet presAssocID="{62CFE007-7D2B-4FFA-B344-CD9079D23DBE}" presName="composite" presStyleCnt="0"/>
      <dgm:spPr/>
    </dgm:pt>
    <dgm:pt modelId="{DAED2A04-6B8B-40DD-BF08-56BA2269BA2F}" type="pres">
      <dgm:prSet presAssocID="{62CFE007-7D2B-4FFA-B344-CD9079D23DBE}" presName="parentText" presStyleLbl="alignNode1" presStyleIdx="2" presStyleCnt="3">
        <dgm:presLayoutVars>
          <dgm:chMax val="1"/>
          <dgm:bulletEnabled val="1"/>
        </dgm:presLayoutVars>
      </dgm:prSet>
      <dgm:spPr/>
      <dgm:t>
        <a:bodyPr/>
        <a:lstStyle/>
        <a:p>
          <a:endParaRPr lang="en-US"/>
        </a:p>
      </dgm:t>
    </dgm:pt>
    <dgm:pt modelId="{3886B442-9091-4D04-9E65-C760729F13AC}" type="pres">
      <dgm:prSet presAssocID="{62CFE007-7D2B-4FFA-B344-CD9079D23DBE}" presName="descendantText" presStyleLbl="alignAcc1" presStyleIdx="2" presStyleCnt="3">
        <dgm:presLayoutVars>
          <dgm:bulletEnabled val="1"/>
        </dgm:presLayoutVars>
      </dgm:prSet>
      <dgm:spPr/>
      <dgm:t>
        <a:bodyPr/>
        <a:lstStyle/>
        <a:p>
          <a:endParaRPr lang="en-US"/>
        </a:p>
      </dgm:t>
    </dgm:pt>
  </dgm:ptLst>
  <dgm:cxnLst>
    <dgm:cxn modelId="{DE1055D0-C244-47E1-A8A1-3EDBEE2126D7}" srcId="{B27761FF-50F8-4DB4-84BF-314392DDC732}" destId="{55645425-833F-4B2B-8C16-AD6D2A58C581}" srcOrd="0" destOrd="0" parTransId="{DD237AFE-C32A-4308-9274-7BFA9FF7E78D}" sibTransId="{5165152E-5CF3-47E4-9249-A5185BC8D3D7}"/>
    <dgm:cxn modelId="{19E5FF10-9F8B-4E3F-A262-316C2E0B3BDD}" type="presOf" srcId="{4FFDF4E0-8306-45C1-9F79-E4E385F1882E}" destId="{3886B442-9091-4D04-9E65-C760729F13AC}" srcOrd="0" destOrd="0" presId="urn:microsoft.com/office/officeart/2005/8/layout/chevron2"/>
    <dgm:cxn modelId="{F07BB11B-3D54-4D66-8B35-EBE08F9C8CF4}" srcId="{B27761FF-50F8-4DB4-84BF-314392DDC732}" destId="{5EE65327-91C6-49D0-BB01-350BF2D6C635}" srcOrd="1" destOrd="0" parTransId="{2A5F5D13-B669-4581-9BC1-3E9A36641E8F}" sibTransId="{82F3BA64-9B2E-4124-93B1-2205F207FF09}"/>
    <dgm:cxn modelId="{422CE04E-0477-4CDC-A149-6B95B73C86B9}" srcId="{62CFE007-7D2B-4FFA-B344-CD9079D23DBE}" destId="{4FFDF4E0-8306-45C1-9F79-E4E385F1882E}" srcOrd="0" destOrd="0" parTransId="{D0DC233E-F6CB-4FC8-83A9-14A106434EA6}" sibTransId="{3096BC02-109C-46E6-AC85-FD57A96FB723}"/>
    <dgm:cxn modelId="{29150E9A-A754-4262-A288-4F5EF3D09DB5}" type="presOf" srcId="{62CFE007-7D2B-4FFA-B344-CD9079D23DBE}" destId="{DAED2A04-6B8B-40DD-BF08-56BA2269BA2F}" srcOrd="0" destOrd="0" presId="urn:microsoft.com/office/officeart/2005/8/layout/chevron2"/>
    <dgm:cxn modelId="{D942A201-ABDA-4873-B6AC-ED78FDDBBDF8}" srcId="{AF7AF3F8-919E-4EB4-9EBB-299C514B7DFB}" destId="{383A9678-2B92-41D0-B1E7-3D2EFDBC14DF}" srcOrd="1" destOrd="0" parTransId="{703E3AA6-905C-4406-A0B3-B7F4A7CE6AB0}" sibTransId="{7B3065E1-4F9B-4B2F-8690-471A8E0C2DCF}"/>
    <dgm:cxn modelId="{AF30158F-8BDA-4718-86F9-13F7EE19E82F}" type="presOf" srcId="{AF7AF3F8-919E-4EB4-9EBB-299C514B7DFB}" destId="{F6932827-B8B1-4FF3-9E4B-79D7FA1B6C3C}" srcOrd="0" destOrd="0" presId="urn:microsoft.com/office/officeart/2005/8/layout/chevron2"/>
    <dgm:cxn modelId="{056C5BC2-BE8D-41FA-9C10-6E1615E6F220}" type="presOf" srcId="{B0689FA8-265E-453E-9BEC-93E494AEE234}" destId="{0434BB75-F7A2-48B4-9BB9-FEF5AA771ED8}" srcOrd="0" destOrd="0" presId="urn:microsoft.com/office/officeart/2005/8/layout/chevron2"/>
    <dgm:cxn modelId="{D89AEBB7-714E-4CEE-A746-569B2CC680C1}" type="presOf" srcId="{C8FD93DE-DEFE-400F-A53C-DFC885F57128}" destId="{6E73093F-6202-4714-A664-A39BA474D686}" srcOrd="0" destOrd="0" presId="urn:microsoft.com/office/officeart/2005/8/layout/chevron2"/>
    <dgm:cxn modelId="{025947A6-5A1F-41B9-A69E-2DF08171F971}" srcId="{B0689FA8-265E-453E-9BEC-93E494AEE234}" destId="{AF7AF3F8-919E-4EB4-9EBB-299C514B7DFB}" srcOrd="0" destOrd="0" parTransId="{36216802-C634-4751-B6FB-53E1BC5E6821}" sibTransId="{FF5E59AD-1B57-4139-8C15-2342B810F40D}"/>
    <dgm:cxn modelId="{614B9D52-75E9-488D-8D2C-A969436BB6D6}" type="presOf" srcId="{B27761FF-50F8-4DB4-84BF-314392DDC732}" destId="{C63EAEB6-398B-48D8-AEE9-039B91689B2D}" srcOrd="0" destOrd="0" presId="urn:microsoft.com/office/officeart/2005/8/layout/chevron2"/>
    <dgm:cxn modelId="{8C00F908-052E-4FCD-8D1F-92C733EF37A7}" srcId="{B0689FA8-265E-453E-9BEC-93E494AEE234}" destId="{62CFE007-7D2B-4FFA-B344-CD9079D23DBE}" srcOrd="2" destOrd="0" parTransId="{F7EA5764-3740-4BB7-8D59-AA7D118F8BB3}" sibTransId="{B694CD3C-BDE0-4B8E-9E39-BF3847928847}"/>
    <dgm:cxn modelId="{9295C029-EC1D-4D72-8D7D-58094B396650}" type="presOf" srcId="{383A9678-2B92-41D0-B1E7-3D2EFDBC14DF}" destId="{6E73093F-6202-4714-A664-A39BA474D686}" srcOrd="0" destOrd="1" presId="urn:microsoft.com/office/officeart/2005/8/layout/chevron2"/>
    <dgm:cxn modelId="{D1AEFE61-00B7-4BB0-8F76-9F89591E293F}" srcId="{AF7AF3F8-919E-4EB4-9EBB-299C514B7DFB}" destId="{C8FD93DE-DEFE-400F-A53C-DFC885F57128}" srcOrd="0" destOrd="0" parTransId="{6ECCC3D4-33FE-4E3E-8803-ACF06C77C65F}" sibTransId="{F3B2617E-08A4-4F7D-B994-9D28D4C18E48}"/>
    <dgm:cxn modelId="{C71592C8-9D04-40B4-9CF7-AF3E5F209DD4}" srcId="{B0689FA8-265E-453E-9BEC-93E494AEE234}" destId="{B27761FF-50F8-4DB4-84BF-314392DDC732}" srcOrd="1" destOrd="0" parTransId="{61253AF5-5E94-42E8-908E-5ABF5204398B}" sibTransId="{1CCD64A2-4854-4FFD-8A4A-AB1761CC1C6E}"/>
    <dgm:cxn modelId="{BE4D03B3-4FD5-41CD-9364-21F38654A87C}" type="presOf" srcId="{5EE65327-91C6-49D0-BB01-350BF2D6C635}" destId="{D09E4C65-074A-4ABB-AE3C-91741D6892CC}" srcOrd="0" destOrd="1" presId="urn:microsoft.com/office/officeart/2005/8/layout/chevron2"/>
    <dgm:cxn modelId="{25CE1C2A-69D4-42A6-8F36-1120E7CD9FE4}" type="presOf" srcId="{55645425-833F-4B2B-8C16-AD6D2A58C581}" destId="{D09E4C65-074A-4ABB-AE3C-91741D6892CC}" srcOrd="0" destOrd="0" presId="urn:microsoft.com/office/officeart/2005/8/layout/chevron2"/>
    <dgm:cxn modelId="{1097C954-C33A-489A-AB8D-DCA29FB6CA6A}" type="presParOf" srcId="{0434BB75-F7A2-48B4-9BB9-FEF5AA771ED8}" destId="{203E89F0-C0DA-4873-BA68-91299F9A0E01}" srcOrd="0" destOrd="0" presId="urn:microsoft.com/office/officeart/2005/8/layout/chevron2"/>
    <dgm:cxn modelId="{E8C393CB-B70F-4EA0-ADE6-36718BFE9FBC}" type="presParOf" srcId="{203E89F0-C0DA-4873-BA68-91299F9A0E01}" destId="{F6932827-B8B1-4FF3-9E4B-79D7FA1B6C3C}" srcOrd="0" destOrd="0" presId="urn:microsoft.com/office/officeart/2005/8/layout/chevron2"/>
    <dgm:cxn modelId="{4B7C6759-AC6D-47F4-A232-ADA522948F74}" type="presParOf" srcId="{203E89F0-C0DA-4873-BA68-91299F9A0E01}" destId="{6E73093F-6202-4714-A664-A39BA474D686}" srcOrd="1" destOrd="0" presId="urn:microsoft.com/office/officeart/2005/8/layout/chevron2"/>
    <dgm:cxn modelId="{AFCCF26B-1E94-4736-B790-AFBAF0FFAE8B}" type="presParOf" srcId="{0434BB75-F7A2-48B4-9BB9-FEF5AA771ED8}" destId="{F8D8738D-2325-4DB3-A650-2DAA7DC754B9}" srcOrd="1" destOrd="0" presId="urn:microsoft.com/office/officeart/2005/8/layout/chevron2"/>
    <dgm:cxn modelId="{77899DFF-2A4F-4537-83CC-6B224318E53B}" type="presParOf" srcId="{0434BB75-F7A2-48B4-9BB9-FEF5AA771ED8}" destId="{4518B882-EEFA-4441-80BA-3F542CE30CFF}" srcOrd="2" destOrd="0" presId="urn:microsoft.com/office/officeart/2005/8/layout/chevron2"/>
    <dgm:cxn modelId="{69D21066-7EAD-4A0D-8A41-C636869F7540}" type="presParOf" srcId="{4518B882-EEFA-4441-80BA-3F542CE30CFF}" destId="{C63EAEB6-398B-48D8-AEE9-039B91689B2D}" srcOrd="0" destOrd="0" presId="urn:microsoft.com/office/officeart/2005/8/layout/chevron2"/>
    <dgm:cxn modelId="{1BFB0350-223F-4179-976F-0AFA76EE4AC9}" type="presParOf" srcId="{4518B882-EEFA-4441-80BA-3F542CE30CFF}" destId="{D09E4C65-074A-4ABB-AE3C-91741D6892CC}" srcOrd="1" destOrd="0" presId="urn:microsoft.com/office/officeart/2005/8/layout/chevron2"/>
    <dgm:cxn modelId="{EAB0C88C-F15F-46DD-88FB-8840F9C01187}" type="presParOf" srcId="{0434BB75-F7A2-48B4-9BB9-FEF5AA771ED8}" destId="{5811CE4D-271C-41EF-8BF3-110C576E6E11}" srcOrd="3" destOrd="0" presId="urn:microsoft.com/office/officeart/2005/8/layout/chevron2"/>
    <dgm:cxn modelId="{58E02E5A-84E0-4BD3-8A64-1FA9DA426381}" type="presParOf" srcId="{0434BB75-F7A2-48B4-9BB9-FEF5AA771ED8}" destId="{A01CA3DA-1F34-49AB-97F0-8DFF197AAB4D}" srcOrd="4" destOrd="0" presId="urn:microsoft.com/office/officeart/2005/8/layout/chevron2"/>
    <dgm:cxn modelId="{2DF97274-ADC2-4D94-AD09-EEA6A94FFC30}" type="presParOf" srcId="{A01CA3DA-1F34-49AB-97F0-8DFF197AAB4D}" destId="{DAED2A04-6B8B-40DD-BF08-56BA2269BA2F}" srcOrd="0" destOrd="0" presId="urn:microsoft.com/office/officeart/2005/8/layout/chevron2"/>
    <dgm:cxn modelId="{E123EF2A-4282-40A2-B9F9-11FC2B2534F4}" type="presParOf" srcId="{A01CA3DA-1F34-49AB-97F0-8DFF197AAB4D}" destId="{3886B442-9091-4D04-9E65-C760729F13A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EA30-96F0-4126-B5AF-AE14A4726C2B}">
      <dsp:nvSpPr>
        <dsp:cNvPr id="0" name=""/>
        <dsp:cNvSpPr/>
      </dsp:nvSpPr>
      <dsp:spPr>
        <a:xfrm rot="5400000">
          <a:off x="-279662" y="282646"/>
          <a:ext cx="1864416" cy="130509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Info meeting 2</a:t>
          </a:r>
          <a:r>
            <a:rPr lang="en-US" sz="1900" kern="1200" baseline="30000" dirty="0" smtClean="0"/>
            <a:t>nd</a:t>
          </a:r>
          <a:r>
            <a:rPr lang="en-US" sz="1900" kern="1200" dirty="0" smtClean="0"/>
            <a:t> Feb</a:t>
          </a:r>
          <a:endParaRPr lang="en-US" sz="1900" kern="1200" dirty="0"/>
        </a:p>
      </dsp:txBody>
      <dsp:txXfrm rot="-5400000">
        <a:off x="1" y="655530"/>
        <a:ext cx="1305091" cy="559325"/>
      </dsp:txXfrm>
    </dsp:sp>
    <dsp:sp modelId="{64FBA58E-0080-4D37-8479-7309C3E63C4B}">
      <dsp:nvSpPr>
        <dsp:cNvPr id="0" name=""/>
        <dsp:cNvSpPr/>
      </dsp:nvSpPr>
      <dsp:spPr>
        <a:xfrm rot="5400000">
          <a:off x="3227418" y="-1980770"/>
          <a:ext cx="1211870" cy="517937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Inform of process of expressions of interest.</a:t>
          </a:r>
          <a:endParaRPr lang="en-US" sz="1400" kern="1200" dirty="0"/>
        </a:p>
        <a:p>
          <a:pPr marL="114300" lvl="1" indent="-114300" algn="l" defTabSz="622300">
            <a:lnSpc>
              <a:spcPct val="90000"/>
            </a:lnSpc>
            <a:spcBef>
              <a:spcPct val="0"/>
            </a:spcBef>
            <a:spcAft>
              <a:spcPct val="15000"/>
            </a:spcAft>
            <a:buChar char="••"/>
          </a:pPr>
          <a:r>
            <a:rPr lang="en-US" sz="1400" kern="1200" dirty="0" smtClean="0"/>
            <a:t>Provide information about all possible subjects that could be offered at Sandymoor.</a:t>
          </a:r>
          <a:endParaRPr lang="en-US" sz="1400" kern="1200" dirty="0"/>
        </a:p>
      </dsp:txBody>
      <dsp:txXfrm rot="-5400000">
        <a:off x="1243664" y="62143"/>
        <a:ext cx="5120220" cy="1093552"/>
      </dsp:txXfrm>
    </dsp:sp>
    <dsp:sp modelId="{781C151E-8876-48A4-A118-A04C902D4BE5}">
      <dsp:nvSpPr>
        <dsp:cNvPr id="0" name=""/>
        <dsp:cNvSpPr/>
      </dsp:nvSpPr>
      <dsp:spPr>
        <a:xfrm rot="5400000">
          <a:off x="-279662" y="1927670"/>
          <a:ext cx="1864416" cy="130509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12</a:t>
          </a:r>
          <a:r>
            <a:rPr lang="en-US" sz="1900" kern="1200" baseline="30000" dirty="0" smtClean="0"/>
            <a:t>th</a:t>
          </a:r>
          <a:r>
            <a:rPr lang="en-US" sz="1900" kern="1200" dirty="0" smtClean="0"/>
            <a:t> Feb</a:t>
          </a:r>
          <a:endParaRPr lang="en-US" sz="1900" kern="1200" dirty="0"/>
        </a:p>
      </dsp:txBody>
      <dsp:txXfrm rot="-5400000">
        <a:off x="1" y="2300554"/>
        <a:ext cx="1305091" cy="559325"/>
      </dsp:txXfrm>
    </dsp:sp>
    <dsp:sp modelId="{1EACD70E-9900-4A3F-ABD4-1DEC7B6D6F7D}">
      <dsp:nvSpPr>
        <dsp:cNvPr id="0" name=""/>
        <dsp:cNvSpPr/>
      </dsp:nvSpPr>
      <dsp:spPr>
        <a:xfrm rot="5400000">
          <a:off x="3288845" y="-326444"/>
          <a:ext cx="1211870" cy="517937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Complete expressions of interest form. The form is at the end of the information power-point. It has been set as an assignment on the year 9 team.</a:t>
          </a:r>
          <a:endParaRPr lang="en-US" sz="1400" kern="1200" dirty="0"/>
        </a:p>
        <a:p>
          <a:pPr marL="114300" lvl="1" indent="-114300" algn="l" defTabSz="622300">
            <a:lnSpc>
              <a:spcPct val="90000"/>
            </a:lnSpc>
            <a:spcBef>
              <a:spcPct val="0"/>
            </a:spcBef>
            <a:spcAft>
              <a:spcPct val="15000"/>
            </a:spcAft>
            <a:buChar char="••"/>
          </a:pPr>
          <a:r>
            <a:rPr lang="en-US" sz="1400" kern="1200" dirty="0" smtClean="0"/>
            <a:t>Choose 6 subjects you are interested in studying</a:t>
          </a:r>
          <a:endParaRPr lang="en-US" sz="1400" kern="1200" dirty="0"/>
        </a:p>
        <a:p>
          <a:pPr marL="114300" lvl="1" indent="-114300" algn="l" defTabSz="622300">
            <a:lnSpc>
              <a:spcPct val="90000"/>
            </a:lnSpc>
            <a:spcBef>
              <a:spcPct val="0"/>
            </a:spcBef>
            <a:spcAft>
              <a:spcPct val="15000"/>
            </a:spcAft>
            <a:buChar char="••"/>
          </a:pPr>
          <a:r>
            <a:rPr lang="en-US" sz="1400" kern="1200" dirty="0" smtClean="0"/>
            <a:t>Make sure you have completed this by 12</a:t>
          </a:r>
          <a:r>
            <a:rPr lang="en-US" sz="1400" kern="1200" baseline="30000" dirty="0" smtClean="0"/>
            <a:t>th</a:t>
          </a:r>
          <a:r>
            <a:rPr lang="en-US" sz="1400" kern="1200" dirty="0" smtClean="0"/>
            <a:t> Feb</a:t>
          </a:r>
          <a:endParaRPr lang="en-US" sz="1400" kern="1200" dirty="0"/>
        </a:p>
      </dsp:txBody>
      <dsp:txXfrm rot="-5400000">
        <a:off x="1305091" y="1716469"/>
        <a:ext cx="5120220" cy="1093552"/>
      </dsp:txXfrm>
    </dsp:sp>
    <dsp:sp modelId="{73A3B8C7-B5FF-4EF6-AE02-15AFA41F8522}">
      <dsp:nvSpPr>
        <dsp:cNvPr id="0" name=""/>
        <dsp:cNvSpPr/>
      </dsp:nvSpPr>
      <dsp:spPr>
        <a:xfrm rot="5400000">
          <a:off x="-279662" y="3628551"/>
          <a:ext cx="1864416" cy="130509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W.C 19</a:t>
          </a:r>
          <a:r>
            <a:rPr lang="en-US" sz="1900" kern="1200" baseline="30000" dirty="0" smtClean="0"/>
            <a:t>TH</a:t>
          </a:r>
          <a:r>
            <a:rPr lang="en-US" sz="1900" kern="1200" dirty="0" smtClean="0"/>
            <a:t> April</a:t>
          </a:r>
          <a:endParaRPr lang="en-US" sz="1900" kern="1200" dirty="0"/>
        </a:p>
      </dsp:txBody>
      <dsp:txXfrm rot="-5400000">
        <a:off x="1" y="4001435"/>
        <a:ext cx="1305091" cy="559325"/>
      </dsp:txXfrm>
    </dsp:sp>
    <dsp:sp modelId="{DE69F7C5-81BA-4B6A-8C60-0A6F15B858BA}">
      <dsp:nvSpPr>
        <dsp:cNvPr id="0" name=""/>
        <dsp:cNvSpPr/>
      </dsp:nvSpPr>
      <dsp:spPr>
        <a:xfrm rot="5400000">
          <a:off x="3288845" y="1365134"/>
          <a:ext cx="1211870" cy="517937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Taster lessons to be attended in the lessons you have expressed an interest in (this could be virtual, but ideally we will wait and hope we are back in school)</a:t>
          </a:r>
          <a:endParaRPr lang="en-US" sz="1400" kern="1200" dirty="0"/>
        </a:p>
      </dsp:txBody>
      <dsp:txXfrm rot="-5400000">
        <a:off x="1305091" y="3408048"/>
        <a:ext cx="5120220" cy="1093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32827-B8B1-4FF3-9E4B-79D7FA1B6C3C}">
      <dsp:nvSpPr>
        <dsp:cNvPr id="0" name=""/>
        <dsp:cNvSpPr/>
      </dsp:nvSpPr>
      <dsp:spPr>
        <a:xfrm rot="5400000">
          <a:off x="-225461" y="284263"/>
          <a:ext cx="1715372" cy="120076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W.C 19</a:t>
          </a:r>
          <a:r>
            <a:rPr lang="en-US" sz="1700" kern="1200" baseline="30000" dirty="0" smtClean="0"/>
            <a:t>TH</a:t>
          </a:r>
          <a:r>
            <a:rPr lang="en-US" sz="1700" kern="1200" dirty="0" smtClean="0"/>
            <a:t> April</a:t>
          </a:r>
          <a:endParaRPr lang="en-US" sz="1700" kern="1200" dirty="0"/>
        </a:p>
      </dsp:txBody>
      <dsp:txXfrm rot="-5400000">
        <a:off x="31845" y="627337"/>
        <a:ext cx="1200760" cy="514612"/>
      </dsp:txXfrm>
    </dsp:sp>
    <dsp:sp modelId="{6E73093F-6202-4714-A664-A39BA474D686}">
      <dsp:nvSpPr>
        <dsp:cNvPr id="0" name=""/>
        <dsp:cNvSpPr/>
      </dsp:nvSpPr>
      <dsp:spPr>
        <a:xfrm rot="5400000">
          <a:off x="3867825" y="-2663984"/>
          <a:ext cx="1114992" cy="64491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Final option choices released</a:t>
          </a:r>
          <a:endParaRPr lang="en-US" sz="1800" kern="1200" dirty="0"/>
        </a:p>
        <a:p>
          <a:pPr marL="171450" lvl="1" indent="-171450" algn="l" defTabSz="800100">
            <a:lnSpc>
              <a:spcPct val="90000"/>
            </a:lnSpc>
            <a:spcBef>
              <a:spcPct val="0"/>
            </a:spcBef>
            <a:spcAft>
              <a:spcPct val="15000"/>
            </a:spcAft>
            <a:buChar char="••"/>
          </a:pPr>
          <a:r>
            <a:rPr lang="en-US" sz="1800" kern="1200" dirty="0" smtClean="0"/>
            <a:t>Final options meeting for parents</a:t>
          </a:r>
          <a:endParaRPr lang="en-US" sz="1800" kern="1200" dirty="0"/>
        </a:p>
      </dsp:txBody>
      <dsp:txXfrm rot="-5400000">
        <a:off x="1200761" y="57509"/>
        <a:ext cx="6394692" cy="1006134"/>
      </dsp:txXfrm>
    </dsp:sp>
    <dsp:sp modelId="{C63EAEB6-398B-48D8-AEE9-039B91689B2D}">
      <dsp:nvSpPr>
        <dsp:cNvPr id="0" name=""/>
        <dsp:cNvSpPr/>
      </dsp:nvSpPr>
      <dsp:spPr>
        <a:xfrm rot="5400000">
          <a:off x="-257305" y="1782986"/>
          <a:ext cx="1715372" cy="120076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14</a:t>
          </a:r>
          <a:r>
            <a:rPr lang="en-US" sz="1700" kern="1200" baseline="30000" dirty="0" smtClean="0"/>
            <a:t>th</a:t>
          </a:r>
          <a:r>
            <a:rPr lang="en-US" sz="1700" kern="1200" dirty="0" smtClean="0"/>
            <a:t> May</a:t>
          </a:r>
          <a:endParaRPr lang="en-US" sz="1700" kern="1200" dirty="0"/>
        </a:p>
      </dsp:txBody>
      <dsp:txXfrm rot="-5400000">
        <a:off x="1" y="2126060"/>
        <a:ext cx="1200760" cy="514612"/>
      </dsp:txXfrm>
    </dsp:sp>
    <dsp:sp modelId="{D09E4C65-074A-4ABB-AE3C-91741D6892CC}">
      <dsp:nvSpPr>
        <dsp:cNvPr id="0" name=""/>
        <dsp:cNvSpPr/>
      </dsp:nvSpPr>
      <dsp:spPr>
        <a:xfrm rot="5400000">
          <a:off x="3867825" y="-1141383"/>
          <a:ext cx="1114992" cy="644912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Deadline for final option choices to be made on “Options Online”.</a:t>
          </a:r>
          <a:endParaRPr lang="en-US" sz="1800" kern="1200" dirty="0"/>
        </a:p>
        <a:p>
          <a:pPr marL="171450" lvl="1" indent="-171450" algn="l" defTabSz="800100">
            <a:lnSpc>
              <a:spcPct val="90000"/>
            </a:lnSpc>
            <a:spcBef>
              <a:spcPct val="0"/>
            </a:spcBef>
            <a:spcAft>
              <a:spcPct val="15000"/>
            </a:spcAft>
            <a:buChar char="••"/>
          </a:pPr>
          <a:r>
            <a:rPr lang="en-US" sz="1800" kern="1200" dirty="0" smtClean="0"/>
            <a:t>This will ask you to choose </a:t>
          </a:r>
          <a:r>
            <a:rPr lang="en-US" sz="1800" b="1" kern="1200" dirty="0" smtClean="0"/>
            <a:t>2</a:t>
          </a:r>
          <a:r>
            <a:rPr lang="en-US" sz="1800" kern="1200" dirty="0" smtClean="0"/>
            <a:t> subjects in each category that you will be happy studying. </a:t>
          </a:r>
          <a:endParaRPr lang="en-US" sz="1800" kern="1200" dirty="0"/>
        </a:p>
      </dsp:txBody>
      <dsp:txXfrm rot="-5400000">
        <a:off x="1200761" y="1580110"/>
        <a:ext cx="6394692" cy="1006134"/>
      </dsp:txXfrm>
    </dsp:sp>
    <dsp:sp modelId="{DAED2A04-6B8B-40DD-BF08-56BA2269BA2F}">
      <dsp:nvSpPr>
        <dsp:cNvPr id="0" name=""/>
        <dsp:cNvSpPr/>
      </dsp:nvSpPr>
      <dsp:spPr>
        <a:xfrm rot="5400000">
          <a:off x="-257305" y="3305587"/>
          <a:ext cx="1715372" cy="120076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28</a:t>
          </a:r>
          <a:r>
            <a:rPr lang="en-US" sz="1700" kern="1200" baseline="30000" dirty="0" smtClean="0"/>
            <a:t>th</a:t>
          </a:r>
          <a:r>
            <a:rPr lang="en-US" sz="1700" kern="1200" dirty="0" smtClean="0"/>
            <a:t> May</a:t>
          </a:r>
          <a:endParaRPr lang="en-US" sz="1700" kern="1200" dirty="0"/>
        </a:p>
      </dsp:txBody>
      <dsp:txXfrm rot="-5400000">
        <a:off x="1" y="3648661"/>
        <a:ext cx="1200760" cy="514612"/>
      </dsp:txXfrm>
    </dsp:sp>
    <dsp:sp modelId="{3886B442-9091-4D04-9E65-C760729F13AC}">
      <dsp:nvSpPr>
        <dsp:cNvPr id="0" name=""/>
        <dsp:cNvSpPr/>
      </dsp:nvSpPr>
      <dsp:spPr>
        <a:xfrm rot="5400000">
          <a:off x="3867825" y="381217"/>
          <a:ext cx="1114992" cy="644912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Deadline for confirming option allocations back to parents and students.</a:t>
          </a:r>
          <a:endParaRPr lang="en-US" sz="1800" kern="1200" dirty="0"/>
        </a:p>
      </dsp:txBody>
      <dsp:txXfrm rot="-5400000">
        <a:off x="1200761" y="3102711"/>
        <a:ext cx="6394692" cy="1006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30953-97AB-4416-8145-14916322FC93}"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70083-4333-4CD9-A8A9-14F071252664}" type="slidenum">
              <a:rPr lang="en-GB" smtClean="0"/>
              <a:t>‹#›</a:t>
            </a:fld>
            <a:endParaRPr lang="en-GB"/>
          </a:p>
        </p:txBody>
      </p:sp>
    </p:spTree>
    <p:extLst>
      <p:ext uri="{BB962C8B-B14F-4D97-AF65-F5344CB8AC3E}">
        <p14:creationId xmlns:p14="http://schemas.microsoft.com/office/powerpoint/2010/main" val="114678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570083-4333-4CD9-A8A9-14F071252664}" type="slidenum">
              <a:rPr lang="en-GB" smtClean="0"/>
              <a:t>5</a:t>
            </a:fld>
            <a:endParaRPr lang="en-GB"/>
          </a:p>
        </p:txBody>
      </p:sp>
    </p:spTree>
    <p:extLst>
      <p:ext uri="{BB962C8B-B14F-4D97-AF65-F5344CB8AC3E}">
        <p14:creationId xmlns:p14="http://schemas.microsoft.com/office/powerpoint/2010/main" val="100098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 name="Text Placeholder 29"/>
          <p:cNvSpPr>
            <a:spLocks noGrp="1"/>
          </p:cNvSpPr>
          <p:nvPr>
            <p:ph type="body" sz="quarter" idx="32" hasCustomPrompt="1"/>
          </p:nvPr>
        </p:nvSpPr>
        <p:spPr>
          <a:xfrm>
            <a:off x="535895" y="1944711"/>
            <a:ext cx="11120213" cy="1371244"/>
          </a:xfrm>
          <a:prstGeom prst="rect">
            <a:avLst/>
          </a:prstGeom>
        </p:spPr>
        <p:txBody>
          <a:bodyPr vert="horz" anchor="b"/>
          <a:lstStyle>
            <a:lvl1pPr marL="0" indent="0" algn="ctr">
              <a:lnSpc>
                <a:spcPts val="3450"/>
              </a:lnSpc>
              <a:spcBef>
                <a:spcPts val="900"/>
              </a:spcBef>
              <a:buNone/>
              <a:defRPr sz="3600" b="1" baseline="0">
                <a:solidFill>
                  <a:schemeClr val="tx2"/>
                </a:solidFill>
                <a:latin typeface="+mj-lt"/>
              </a:defRPr>
            </a:lvl1pPr>
          </a:lstStyle>
          <a:p>
            <a:pPr lvl="0"/>
            <a:r>
              <a:rPr lang="en-GB"/>
              <a:t>Title slide heading</a:t>
            </a:r>
          </a:p>
        </p:txBody>
      </p:sp>
      <p:sp>
        <p:nvSpPr>
          <p:cNvPr id="4" name="Text Placeholder 3"/>
          <p:cNvSpPr>
            <a:spLocks noGrp="1"/>
          </p:cNvSpPr>
          <p:nvPr>
            <p:ph type="body" sz="quarter" idx="33" hasCustomPrompt="1"/>
          </p:nvPr>
        </p:nvSpPr>
        <p:spPr>
          <a:xfrm>
            <a:off x="536052" y="3543144"/>
            <a:ext cx="11129432" cy="1220388"/>
          </a:xfrm>
          <a:prstGeom prst="rect">
            <a:avLst/>
          </a:prstGeom>
        </p:spPr>
        <p:txBody>
          <a:bodyPr vert="horz"/>
          <a:lstStyle>
            <a:lvl1pPr marL="0" indent="0" algn="ctr">
              <a:buNone/>
              <a:defRPr sz="2250" b="0" baseline="0">
                <a:solidFill>
                  <a:schemeClr val="tx1"/>
                </a:solidFill>
              </a:defRPr>
            </a:lvl1pPr>
          </a:lstStyle>
          <a:p>
            <a:pPr lvl="0"/>
            <a:r>
              <a:rPr lang="en-GB"/>
              <a:t>Subheading</a:t>
            </a:r>
          </a:p>
        </p:txBody>
      </p:sp>
    </p:spTree>
    <p:extLst>
      <p:ext uri="{BB962C8B-B14F-4D97-AF65-F5344CB8AC3E}">
        <p14:creationId xmlns:p14="http://schemas.microsoft.com/office/powerpoint/2010/main" val="133175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852379" y="533314"/>
            <a:ext cx="8654084" cy="1128670"/>
          </a:xfrm>
          <a:prstGeom prst="rect">
            <a:avLst/>
          </a:prstGeom>
        </p:spPr>
        <p:txBody>
          <a:bodyPr vert="horz"/>
          <a:lstStyle>
            <a:lvl1pPr algn="l">
              <a:lnSpc>
                <a:spcPts val="3000"/>
              </a:lnSpc>
              <a:defRPr sz="3150" b="1" i="0">
                <a:solidFill>
                  <a:schemeClr val="tx2"/>
                </a:solidFill>
                <a:latin typeface="+mj-lt"/>
                <a:cs typeface="Arial"/>
              </a:defRPr>
            </a:lvl1pPr>
          </a:lstStyle>
          <a:p>
            <a:pPr lvl="0"/>
            <a:r>
              <a:rPr lang="en-GB"/>
              <a:t>Heading</a:t>
            </a:r>
          </a:p>
        </p:txBody>
      </p:sp>
      <p:sp>
        <p:nvSpPr>
          <p:cNvPr id="5" name="Text Placeholder 4"/>
          <p:cNvSpPr>
            <a:spLocks noGrp="1"/>
          </p:cNvSpPr>
          <p:nvPr>
            <p:ph type="body" sz="quarter" idx="32" hasCustomPrompt="1"/>
          </p:nvPr>
        </p:nvSpPr>
        <p:spPr>
          <a:xfrm>
            <a:off x="852377" y="1872049"/>
            <a:ext cx="10491123" cy="3917092"/>
          </a:xfrm>
          <a:prstGeom prst="rect">
            <a:avLst/>
          </a:prstGeom>
        </p:spPr>
        <p:txBody>
          <a:bodyPr vert="horz"/>
          <a:lstStyle>
            <a:lvl1pPr marL="0" indent="0">
              <a:buNone/>
              <a:defRPr sz="2100" baseline="0">
                <a:solidFill>
                  <a:schemeClr val="tx1"/>
                </a:solidFill>
              </a:defRPr>
            </a:lvl1pPr>
          </a:lstStyle>
          <a:p>
            <a:pPr lvl="0"/>
            <a:r>
              <a:rPr lang="en-US"/>
              <a:t>Text</a:t>
            </a:r>
          </a:p>
        </p:txBody>
      </p:sp>
    </p:spTree>
    <p:extLst>
      <p:ext uri="{BB962C8B-B14F-4D97-AF65-F5344CB8AC3E}">
        <p14:creationId xmlns:p14="http://schemas.microsoft.com/office/powerpoint/2010/main" val="234158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BA700-36DD-449F-801C-4A919AEBB8C1}" type="datetimeFigureOut">
              <a:rPr lang="en-GB">
                <a:solidFill>
                  <a:prstClr val="black">
                    <a:tint val="75000"/>
                  </a:prstClr>
                </a:solidFill>
              </a:rPr>
              <a:pPr>
                <a:defRPr/>
              </a:pPr>
              <a:t>12/07/2021</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CB0ADC1-A962-442C-847C-11AEB6BD06E6}" type="slidenum">
              <a:rPr lang="en-GB" altLang="en-US"/>
              <a:pPr/>
              <a:t>‹#›</a:t>
            </a:fld>
            <a:endParaRPr lang="en-GB" altLang="en-US"/>
          </a:p>
        </p:txBody>
      </p:sp>
    </p:spTree>
    <p:extLst>
      <p:ext uri="{BB962C8B-B14F-4D97-AF65-F5344CB8AC3E}">
        <p14:creationId xmlns:p14="http://schemas.microsoft.com/office/powerpoint/2010/main" val="239322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B1AD42B-99A2-405F-B1B7-C4C44910729B}" type="datetimeFigureOut">
              <a:rPr lang="en-GB">
                <a:solidFill>
                  <a:prstClr val="black">
                    <a:tint val="75000"/>
                  </a:prstClr>
                </a:solidFill>
              </a:rPr>
              <a:pPr>
                <a:defRPr/>
              </a:pPr>
              <a:t>12/07/2021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C5F33C-E9C6-483F-83C9-CA4229B2FD6E}" type="slidenum">
              <a:rPr lang="en-GB" altLang="en-US"/>
              <a:pPr/>
              <a:t>‹#›</a:t>
            </a:fld>
            <a:endParaRPr lang="en-GB" altLang="en-US"/>
          </a:p>
        </p:txBody>
      </p:sp>
    </p:spTree>
    <p:extLst>
      <p:ext uri="{BB962C8B-B14F-4D97-AF65-F5344CB8AC3E}">
        <p14:creationId xmlns:p14="http://schemas.microsoft.com/office/powerpoint/2010/main" val="1767283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85C37-1DCA-6A46-92FB-3EAD8DA2A022}"/>
              </a:ext>
            </a:extLst>
          </p:cNvPr>
          <p:cNvPicPr>
            <a:picLocks noChangeAspect="1"/>
          </p:cNvPicPr>
          <p:nvPr userDrawn="1"/>
        </p:nvPicPr>
        <p:blipFill>
          <a:blip r:embed="rId6"/>
          <a:stretch>
            <a:fillRect/>
          </a:stretch>
        </p:blipFill>
        <p:spPr>
          <a:xfrm>
            <a:off x="9803027" y="282181"/>
            <a:ext cx="1878948" cy="1375800"/>
          </a:xfrm>
          <a:prstGeom prst="rect">
            <a:avLst/>
          </a:prstGeom>
        </p:spPr>
      </p:pic>
      <p:pic>
        <p:nvPicPr>
          <p:cNvPr id="4" name="Picture 3">
            <a:extLst>
              <a:ext uri="{FF2B5EF4-FFF2-40B4-BE49-F238E27FC236}">
                <a16:creationId xmlns:a16="http://schemas.microsoft.com/office/drawing/2014/main" id="{054033FC-A3DF-5846-8470-C353C1135632}"/>
              </a:ext>
            </a:extLst>
          </p:cNvPr>
          <p:cNvPicPr>
            <a:picLocks noChangeAspect="1"/>
          </p:cNvPicPr>
          <p:nvPr userDrawn="1"/>
        </p:nvPicPr>
        <p:blipFill>
          <a:blip r:embed="rId7"/>
          <a:stretch>
            <a:fillRect/>
          </a:stretch>
        </p:blipFill>
        <p:spPr>
          <a:xfrm>
            <a:off x="0" y="5895978"/>
            <a:ext cx="12192000" cy="962025"/>
          </a:xfrm>
          <a:prstGeom prst="rect">
            <a:avLst/>
          </a:prstGeom>
        </p:spPr>
      </p:pic>
    </p:spTree>
    <p:extLst>
      <p:ext uri="{BB962C8B-B14F-4D97-AF65-F5344CB8AC3E}">
        <p14:creationId xmlns:p14="http://schemas.microsoft.com/office/powerpoint/2010/main" val="36652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342900" rtl="0" eaLnBrk="1" latinLnBrk="0" hangingPunct="1">
        <a:spcBef>
          <a:spcPct val="0"/>
        </a:spcBef>
        <a:buNone/>
        <a:defRPr sz="3600" b="1"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baseline="-250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ultl@sandymooroa.co.uk" TargetMode="External"/><Relationship Id="rId2" Type="http://schemas.openxmlformats.org/officeDocument/2006/relationships/hyperlink" Target="mailto:Johnsond@sandymooroa.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2"/>
          </p:nvPr>
        </p:nvSpPr>
        <p:spPr>
          <a:xfrm>
            <a:off x="294825" y="124224"/>
            <a:ext cx="11120213" cy="530200"/>
          </a:xfrm>
        </p:spPr>
        <p:txBody>
          <a:bodyPr/>
          <a:lstStyle/>
          <a:p>
            <a:r>
              <a:rPr lang="en-GB" dirty="0"/>
              <a:t>G</a:t>
            </a:r>
            <a:r>
              <a:rPr lang="en-GB" dirty="0" smtClean="0"/>
              <a:t>CSE OPTIONS 2021</a:t>
            </a:r>
            <a:endParaRPr lang="en-GB" dirty="0"/>
          </a:p>
        </p:txBody>
      </p:sp>
      <p:sp>
        <p:nvSpPr>
          <p:cNvPr id="3" name="Text Placeholder 2"/>
          <p:cNvSpPr>
            <a:spLocks noGrp="1"/>
          </p:cNvSpPr>
          <p:nvPr>
            <p:ph type="body" sz="quarter" idx="33"/>
          </p:nvPr>
        </p:nvSpPr>
        <p:spPr>
          <a:xfrm>
            <a:off x="294825" y="778292"/>
            <a:ext cx="9484658" cy="593308"/>
          </a:xfrm>
        </p:spPr>
        <p:txBody>
          <a:bodyPr/>
          <a:lstStyle/>
          <a:p>
            <a:r>
              <a:rPr lang="en-GB" u="sng" dirty="0" smtClean="0"/>
              <a:t> The purpose of this meeting is to outline the options process at Sandymoor.</a:t>
            </a:r>
          </a:p>
          <a:p>
            <a:pPr algn="l"/>
            <a:endParaRPr lang="en-GB" dirty="0" smtClean="0"/>
          </a:p>
          <a:p>
            <a:endParaRPr lang="en-GB" dirty="0"/>
          </a:p>
        </p:txBody>
      </p:sp>
      <p:sp>
        <p:nvSpPr>
          <p:cNvPr id="5" name="TextBox 4"/>
          <p:cNvSpPr txBox="1"/>
          <p:nvPr/>
        </p:nvSpPr>
        <p:spPr>
          <a:xfrm>
            <a:off x="828487" y="1498418"/>
            <a:ext cx="6938030" cy="4093428"/>
          </a:xfrm>
          <a:prstGeom prst="rect">
            <a:avLst/>
          </a:prstGeom>
          <a:noFill/>
          <a:ln w="57150">
            <a:solidFill>
              <a:schemeClr val="accent4"/>
            </a:solidFill>
          </a:ln>
        </p:spPr>
        <p:txBody>
          <a:bodyPr wrap="square" rtlCol="0">
            <a:spAutoFit/>
          </a:bodyPr>
          <a:lstStyle/>
          <a:p>
            <a:r>
              <a:rPr lang="en-GB" sz="2000" dirty="0" smtClean="0"/>
              <a:t>We will cover:</a:t>
            </a:r>
          </a:p>
          <a:p>
            <a:pPr marL="342900" indent="-342900">
              <a:buFont typeface="Arial" panose="020B0604020202020204" pitchFamily="34" charset="0"/>
              <a:buChar char="•"/>
            </a:pPr>
            <a:r>
              <a:rPr lang="en-GB" sz="2000" dirty="0" smtClean="0"/>
              <a:t>An outline of the process and timelines.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What to expect and how we will support you with these choices.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Who to contact regarding options</a:t>
            </a:r>
          </a:p>
          <a:p>
            <a:endParaRPr lang="en-GB" sz="2000" dirty="0" smtClean="0"/>
          </a:p>
          <a:p>
            <a:pPr marL="514350" indent="-514350" algn="ctr">
              <a:buFont typeface="Wingdings" panose="05000000000000000000" pitchFamily="2" charset="2"/>
              <a:buChar char="Ø"/>
            </a:pPr>
            <a:r>
              <a:rPr lang="en-GB" sz="2000" dirty="0"/>
              <a:t>Mrs D Johnson- Vice Principal </a:t>
            </a:r>
            <a:endParaRPr lang="en-GB" sz="2000" dirty="0" smtClean="0"/>
          </a:p>
          <a:p>
            <a:pPr algn="ctr"/>
            <a:r>
              <a:rPr lang="en-GB" sz="2000" dirty="0" smtClean="0">
                <a:hlinkClick r:id="rId2"/>
              </a:rPr>
              <a:t>Johnsond@sandymooroa.co.uk</a:t>
            </a:r>
            <a:endParaRPr lang="en-GB" sz="2000" dirty="0" smtClean="0"/>
          </a:p>
          <a:p>
            <a:pPr marL="342900" indent="-342900" algn="ctr">
              <a:buFont typeface="Wingdings" panose="05000000000000000000" pitchFamily="2" charset="2"/>
              <a:buChar char="Ø"/>
            </a:pPr>
            <a:r>
              <a:rPr lang="en-GB" sz="2000" dirty="0" smtClean="0"/>
              <a:t>Mrs </a:t>
            </a:r>
            <a:r>
              <a:rPr lang="en-GB" sz="2000" dirty="0"/>
              <a:t>L Gault- Curriculum and Assessment Assistant</a:t>
            </a:r>
          </a:p>
          <a:p>
            <a:r>
              <a:rPr lang="en-GB" sz="2000" dirty="0" smtClean="0"/>
              <a:t>		</a:t>
            </a:r>
            <a:r>
              <a:rPr lang="en-GB" sz="2000" dirty="0" smtClean="0">
                <a:hlinkClick r:id="rId3"/>
              </a:rPr>
              <a:t>gaultl@sandymooroa.co.uk</a:t>
            </a:r>
            <a:endParaRPr lang="en-GB" sz="2000" dirty="0"/>
          </a:p>
          <a:p>
            <a:pPr marL="342900" indent="-342900">
              <a:buFont typeface="Arial" panose="020B0604020202020204" pitchFamily="34" charset="0"/>
              <a:buChar char="•"/>
            </a:pPr>
            <a:endParaRPr lang="en-GB" sz="2000" dirty="0"/>
          </a:p>
        </p:txBody>
      </p:sp>
      <p:sp>
        <p:nvSpPr>
          <p:cNvPr id="4" name="TextBox 3"/>
          <p:cNvSpPr txBox="1"/>
          <p:nvPr/>
        </p:nvSpPr>
        <p:spPr>
          <a:xfrm>
            <a:off x="8152908" y="2277151"/>
            <a:ext cx="3563211" cy="954107"/>
          </a:xfrm>
          <a:prstGeom prst="rect">
            <a:avLst/>
          </a:prstGeom>
          <a:solidFill>
            <a:srgbClr val="FFFF00"/>
          </a:solidFill>
        </p:spPr>
        <p:txBody>
          <a:bodyPr wrap="square" rtlCol="0">
            <a:spAutoFit/>
          </a:bodyPr>
          <a:lstStyle/>
          <a:p>
            <a:pPr algn="ctr"/>
            <a:r>
              <a:rPr lang="en-GB" sz="2800" dirty="0" smtClean="0"/>
              <a:t>Please can you ensure your video is off.</a:t>
            </a:r>
            <a:endParaRPr lang="en-GB" sz="2800" dirty="0"/>
          </a:p>
        </p:txBody>
      </p:sp>
      <p:sp>
        <p:nvSpPr>
          <p:cNvPr id="6" name="TextBox 5"/>
          <p:cNvSpPr txBox="1"/>
          <p:nvPr/>
        </p:nvSpPr>
        <p:spPr>
          <a:xfrm>
            <a:off x="8152908" y="3492418"/>
            <a:ext cx="3480620" cy="2308324"/>
          </a:xfrm>
          <a:prstGeom prst="rect">
            <a:avLst/>
          </a:prstGeom>
          <a:noFill/>
        </p:spPr>
        <p:txBody>
          <a:bodyPr wrap="square" rtlCol="0">
            <a:spAutoFit/>
          </a:bodyPr>
          <a:lstStyle/>
          <a:p>
            <a:r>
              <a:rPr lang="en-GB" dirty="0" smtClean="0"/>
              <a:t>If as we go through you have any questions please type them in the chat.</a:t>
            </a:r>
          </a:p>
          <a:p>
            <a:endParaRPr lang="en-GB" dirty="0"/>
          </a:p>
          <a:p>
            <a:r>
              <a:rPr lang="en-GB" dirty="0" smtClean="0"/>
              <a:t>If we don’t answer immediately we will contact you with the answers, or produce an FAQ document and send out on </a:t>
            </a:r>
            <a:r>
              <a:rPr lang="en-GB" dirty="0" err="1" smtClean="0"/>
              <a:t>parentmail</a:t>
            </a:r>
            <a:r>
              <a:rPr lang="en-GB" dirty="0" smtClean="0"/>
              <a:t>.</a:t>
            </a:r>
            <a:endParaRPr lang="en-GB" dirty="0"/>
          </a:p>
        </p:txBody>
      </p:sp>
    </p:spTree>
    <p:extLst>
      <p:ext uri="{BB962C8B-B14F-4D97-AF65-F5344CB8AC3E}">
        <p14:creationId xmlns:p14="http://schemas.microsoft.com/office/powerpoint/2010/main" val="1663801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88222588"/>
              </p:ext>
            </p:extLst>
          </p:nvPr>
        </p:nvGraphicFramePr>
        <p:xfrm>
          <a:off x="1969247" y="1436844"/>
          <a:ext cx="7649882" cy="476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66780" y="0"/>
            <a:ext cx="4350871"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Stage 2- Final </a:t>
            </a:r>
            <a:r>
              <a:rPr lang="en-US" sz="3600" b="1" dirty="0">
                <a:ln/>
                <a:solidFill>
                  <a:schemeClr val="accent4"/>
                </a:solidFill>
              </a:rPr>
              <a:t>O</a:t>
            </a:r>
            <a:r>
              <a:rPr lang="en-US" sz="3600" b="1" cap="none" spc="0" dirty="0" smtClean="0">
                <a:ln/>
                <a:solidFill>
                  <a:schemeClr val="accent4"/>
                </a:solidFill>
                <a:effectLst/>
              </a:rPr>
              <a:t>ptions</a:t>
            </a:r>
            <a:endParaRPr lang="en-US" sz="3600" b="1" cap="none" spc="0" dirty="0">
              <a:ln/>
              <a:solidFill>
                <a:schemeClr val="accent4"/>
              </a:solidFill>
              <a:effectLst/>
            </a:endParaRPr>
          </a:p>
        </p:txBody>
      </p:sp>
      <p:sp>
        <p:nvSpPr>
          <p:cNvPr id="6" name="TextBox 5"/>
          <p:cNvSpPr txBox="1"/>
          <p:nvPr/>
        </p:nvSpPr>
        <p:spPr>
          <a:xfrm>
            <a:off x="930835" y="733810"/>
            <a:ext cx="9726706" cy="307777"/>
          </a:xfrm>
          <a:prstGeom prst="rect">
            <a:avLst/>
          </a:prstGeom>
          <a:noFill/>
        </p:spPr>
        <p:txBody>
          <a:bodyPr wrap="square" rtlCol="0">
            <a:spAutoFit/>
          </a:bodyPr>
          <a:lstStyle/>
          <a:p>
            <a:r>
              <a:rPr lang="en-GB" sz="1400" dirty="0" smtClean="0"/>
              <a:t>As with everything in the current climate, these dates are provisional and may be subject to change due to external events.</a:t>
            </a:r>
            <a:endParaRPr lang="en-GB" sz="1400" dirty="0"/>
          </a:p>
        </p:txBody>
      </p:sp>
    </p:spTree>
    <p:extLst>
      <p:ext uri="{BB962C8B-B14F-4D97-AF65-F5344CB8AC3E}">
        <p14:creationId xmlns:p14="http://schemas.microsoft.com/office/powerpoint/2010/main" val="267047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85" y="111973"/>
            <a:ext cx="8654084" cy="452804"/>
          </a:xfrm>
        </p:spPr>
        <p:txBody>
          <a:bodyPr/>
          <a:lstStyle/>
          <a:p>
            <a:r>
              <a:rPr lang="en-GB" dirty="0" smtClean="0"/>
              <a:t>How we will support you with this decision.</a:t>
            </a:r>
            <a:endParaRPr lang="en-GB" dirty="0"/>
          </a:p>
        </p:txBody>
      </p:sp>
      <p:sp>
        <p:nvSpPr>
          <p:cNvPr id="3" name="Text Placeholder 2"/>
          <p:cNvSpPr>
            <a:spLocks noGrp="1"/>
          </p:cNvSpPr>
          <p:nvPr>
            <p:ph type="body" sz="quarter" idx="32"/>
          </p:nvPr>
        </p:nvSpPr>
        <p:spPr>
          <a:xfrm>
            <a:off x="287601" y="903861"/>
            <a:ext cx="10491123" cy="3917092"/>
          </a:xfrm>
        </p:spPr>
        <p:txBody>
          <a:bodyPr/>
          <a:lstStyle/>
          <a:p>
            <a:pPr marL="342900" indent="-342900">
              <a:buFont typeface="Arial" panose="020B0604020202020204" pitchFamily="34" charset="0"/>
              <a:buChar char="•"/>
            </a:pPr>
            <a:r>
              <a:rPr lang="en-GB" dirty="0" smtClean="0"/>
              <a:t>Within Life skills lessons, you have been given access to a platform called UNIFROG</a:t>
            </a:r>
          </a:p>
          <a:p>
            <a:pPr marL="342900" indent="-342900">
              <a:buFont typeface="Arial" panose="020B0604020202020204" pitchFamily="34" charset="0"/>
              <a:buChar char="•"/>
            </a:pPr>
            <a:r>
              <a:rPr lang="en-GB" dirty="0" smtClean="0"/>
              <a:t>This will help you explore possible future careers that may interest you.</a:t>
            </a:r>
          </a:p>
          <a:p>
            <a:pPr marL="342900" indent="-342900">
              <a:buFont typeface="Arial" panose="020B0604020202020204" pitchFamily="34" charset="0"/>
              <a:buChar char="•"/>
            </a:pPr>
            <a:r>
              <a:rPr lang="en-GB" dirty="0" smtClean="0"/>
              <a:t>You will also have the opportunity to have a careers meeting with the local authority careers advice and guidance service.</a:t>
            </a:r>
            <a:endParaRPr lang="en-GB" dirty="0"/>
          </a:p>
          <a:p>
            <a:pPr marL="342900" indent="-342900">
              <a:buFont typeface="Arial" panose="020B0604020202020204" pitchFamily="34" charset="0"/>
              <a:buChar char="•"/>
            </a:pPr>
            <a:r>
              <a:rPr lang="en-GB" dirty="0" smtClean="0"/>
              <a:t>Also during these lessons you will be focusing on the routes to higher education, A-levels, apprenticeships etc.</a:t>
            </a:r>
            <a:endParaRPr lang="en-GB" dirty="0"/>
          </a:p>
          <a:p>
            <a:pPr marL="342900" indent="-342900">
              <a:buFont typeface="Arial" panose="020B0604020202020204" pitchFamily="34" charset="0"/>
              <a:buChar char="•"/>
            </a:pPr>
            <a:r>
              <a:rPr lang="en-GB" dirty="0" smtClean="0"/>
              <a:t>All of your subject teachers are available to discuss these courses with you. There are links within the subject information power-point to the exam board websites which provide full details of these courses.</a:t>
            </a:r>
          </a:p>
          <a:p>
            <a:pPr marL="342900" indent="-342900">
              <a:buFont typeface="Arial" panose="020B0604020202020204" pitchFamily="34" charset="0"/>
              <a:buChar char="•"/>
            </a:pPr>
            <a:r>
              <a:rPr lang="en-GB" dirty="0" smtClean="0"/>
              <a:t>Progress report with GCSE Readiness released 26</a:t>
            </a:r>
            <a:r>
              <a:rPr lang="en-GB" baseline="30000" dirty="0" smtClean="0"/>
              <a:t>th</a:t>
            </a:r>
            <a:r>
              <a:rPr lang="en-GB" dirty="0" smtClean="0"/>
              <a:t> February</a:t>
            </a:r>
            <a:endParaRPr lang="en-GB" dirty="0"/>
          </a:p>
          <a:p>
            <a:pPr marL="342900" indent="-342900">
              <a:buFont typeface="Arial" panose="020B0604020202020204" pitchFamily="34" charset="0"/>
              <a:buChar char="•"/>
            </a:pPr>
            <a:r>
              <a:rPr lang="en-GB" dirty="0"/>
              <a:t>P</a:t>
            </a:r>
            <a:r>
              <a:rPr lang="en-GB" dirty="0" smtClean="0"/>
              <a:t>arents evening 2</a:t>
            </a:r>
            <a:r>
              <a:rPr lang="en-GB" baseline="30000" dirty="0" smtClean="0"/>
              <a:t>nd</a:t>
            </a:r>
            <a:r>
              <a:rPr lang="en-GB" dirty="0" smtClean="0"/>
              <a:t> March, </a:t>
            </a:r>
          </a:p>
        </p:txBody>
      </p:sp>
      <p:sp>
        <p:nvSpPr>
          <p:cNvPr id="4" name="TextBox 3"/>
          <p:cNvSpPr txBox="1"/>
          <p:nvPr/>
        </p:nvSpPr>
        <p:spPr>
          <a:xfrm>
            <a:off x="537882" y="5091953"/>
            <a:ext cx="9233647" cy="923330"/>
          </a:xfrm>
          <a:prstGeom prst="rect">
            <a:avLst/>
          </a:prstGeom>
          <a:solidFill>
            <a:srgbClr val="FFFF00"/>
          </a:solidFill>
        </p:spPr>
        <p:txBody>
          <a:bodyPr wrap="square" rtlCol="0">
            <a:spAutoFit/>
          </a:bodyPr>
          <a:lstStyle/>
          <a:p>
            <a:pPr algn="ctr"/>
            <a:r>
              <a:rPr lang="en-GB" b="1" dirty="0" smtClean="0"/>
              <a:t>ALL COMMUNICATIONS WILL BE POSTED ON THE YEAR 9 TEAM AND EMAILED TO YOUR CHILD.</a:t>
            </a:r>
          </a:p>
          <a:p>
            <a:pPr algn="ctr"/>
            <a:endParaRPr lang="en-GB" b="1" dirty="0"/>
          </a:p>
          <a:p>
            <a:pPr algn="ctr"/>
            <a:r>
              <a:rPr lang="en-GB" b="1" dirty="0" smtClean="0"/>
              <a:t>So it is important you ask your child to keep checking these.</a:t>
            </a:r>
            <a:endParaRPr lang="en-GB" b="1" dirty="0"/>
          </a:p>
        </p:txBody>
      </p:sp>
    </p:spTree>
    <p:extLst>
      <p:ext uri="{BB962C8B-B14F-4D97-AF65-F5344CB8AC3E}">
        <p14:creationId xmlns:p14="http://schemas.microsoft.com/office/powerpoint/2010/main" val="3548513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689" y="181320"/>
            <a:ext cx="11233644" cy="4093428"/>
          </a:xfrm>
          <a:prstGeom prst="rect">
            <a:avLst/>
          </a:prstGeom>
          <a:solidFill>
            <a:schemeClr val="bg1"/>
          </a:solidFill>
          <a:ln w="57150">
            <a:solidFill>
              <a:srgbClr val="7030A0"/>
            </a:solidFill>
          </a:ln>
        </p:spPr>
        <p:txBody>
          <a:bodyPr wrap="square">
            <a:spAutoFit/>
          </a:bodyPr>
          <a:lstStyle/>
          <a:p>
            <a:r>
              <a:rPr lang="en-GB" sz="2000" dirty="0"/>
              <a:t>The goal of the options process is:</a:t>
            </a:r>
          </a:p>
          <a:p>
            <a:pPr marL="285750" indent="-285750">
              <a:buFont typeface="Arial" panose="020B0604020202020204" pitchFamily="34" charset="0"/>
              <a:buChar char="•"/>
            </a:pPr>
            <a:endParaRPr lang="en-GB" sz="2000" dirty="0"/>
          </a:p>
          <a:p>
            <a:pPr marL="342900" indent="-342900">
              <a:buFont typeface="+mj-lt"/>
              <a:buAutoNum type="arabicPeriod"/>
            </a:pPr>
            <a:r>
              <a:rPr lang="en-GB" sz="2000" dirty="0"/>
              <a:t>To find out the subjects that most interest you so we can offer the most </a:t>
            </a:r>
          </a:p>
          <a:p>
            <a:r>
              <a:rPr lang="en-GB" sz="2000" dirty="0"/>
              <a:t>popular courses.</a:t>
            </a:r>
          </a:p>
          <a:p>
            <a:r>
              <a:rPr lang="en-GB" sz="2000" dirty="0"/>
              <a:t>2. To ensure that </a:t>
            </a:r>
            <a:r>
              <a:rPr lang="en-GB" sz="2000" b="1" dirty="0"/>
              <a:t>as many students </a:t>
            </a:r>
            <a:r>
              <a:rPr lang="en-GB" sz="2000" dirty="0"/>
              <a:t>as possible are able to study </a:t>
            </a:r>
            <a:r>
              <a:rPr lang="en-GB" sz="2000" dirty="0" smtClean="0"/>
              <a:t>the combination of courses that </a:t>
            </a:r>
            <a:r>
              <a:rPr lang="en-GB" sz="2000" dirty="0"/>
              <a:t>they want </a:t>
            </a:r>
            <a:r>
              <a:rPr lang="en-GB" sz="2000" dirty="0" smtClean="0"/>
              <a:t>to and are required to study for their future careers.  </a:t>
            </a:r>
            <a:endParaRPr lang="en-GB" sz="2000" dirty="0"/>
          </a:p>
          <a:p>
            <a:pPr algn="ctr"/>
            <a:endParaRPr lang="en-GB" sz="2000" dirty="0" smtClean="0"/>
          </a:p>
          <a:p>
            <a:pPr marL="342900" indent="-342900">
              <a:buFont typeface="Arial" panose="020B0604020202020204" pitchFamily="34" charset="0"/>
              <a:buChar char="•"/>
            </a:pPr>
            <a:r>
              <a:rPr lang="en-GB" sz="2000" dirty="0" smtClean="0"/>
              <a:t>We are as </a:t>
            </a:r>
            <a:r>
              <a:rPr lang="en-GB" sz="2000" b="1" dirty="0" smtClean="0"/>
              <a:t>flexible as possible </a:t>
            </a:r>
            <a:r>
              <a:rPr lang="en-GB" sz="2000" dirty="0" smtClean="0"/>
              <a:t>and we will ensure we talk to you throughout. </a:t>
            </a:r>
          </a:p>
          <a:p>
            <a:pPr marL="342900" indent="-342900">
              <a:buFont typeface="Arial" panose="020B0604020202020204" pitchFamily="34" charset="0"/>
              <a:buChar char="•"/>
            </a:pPr>
            <a:r>
              <a:rPr lang="en-GB" sz="2000" dirty="0" smtClean="0"/>
              <a:t>Complex process and it is impossible to achieve 100% of students getting exactly what they want.  </a:t>
            </a:r>
          </a:p>
          <a:p>
            <a:pPr marL="342900" indent="-342900">
              <a:buFont typeface="Arial" panose="020B0604020202020204" pitchFamily="34" charset="0"/>
              <a:buChar char="•"/>
            </a:pPr>
            <a:r>
              <a:rPr lang="en-GB" sz="2000" dirty="0" smtClean="0"/>
              <a:t>Students choose 2 subjects for each block and we need students to be prepared to study either of these subjects. </a:t>
            </a:r>
          </a:p>
          <a:p>
            <a:pPr marL="342900" indent="-342900">
              <a:buFont typeface="Arial" panose="020B0604020202020204" pitchFamily="34" charset="0"/>
              <a:buChar char="•"/>
            </a:pPr>
            <a:r>
              <a:rPr lang="en-GB" sz="2000" dirty="0" smtClean="0"/>
              <a:t>It is possible to identify your first choice and reserve choice. But please ensure you are prepared to study any of your reserve choices if necessary.</a:t>
            </a:r>
          </a:p>
        </p:txBody>
      </p:sp>
      <p:sp>
        <p:nvSpPr>
          <p:cNvPr id="4" name="TextBox 3"/>
          <p:cNvSpPr txBox="1"/>
          <p:nvPr/>
        </p:nvSpPr>
        <p:spPr>
          <a:xfrm>
            <a:off x="284064" y="4467836"/>
            <a:ext cx="10963836" cy="1631216"/>
          </a:xfrm>
          <a:prstGeom prst="rect">
            <a:avLst/>
          </a:prstGeom>
          <a:noFill/>
          <a:ln w="38100">
            <a:solidFill>
              <a:srgbClr val="00B050"/>
            </a:solidFill>
          </a:ln>
        </p:spPr>
        <p:txBody>
          <a:bodyPr wrap="square" rtlCol="0">
            <a:spAutoFit/>
          </a:bodyPr>
          <a:lstStyle/>
          <a:p>
            <a:r>
              <a:rPr lang="en-GB" sz="2000" dirty="0" smtClean="0"/>
              <a:t>In order to achieve this goal we are approaching this process in 2 stages:</a:t>
            </a:r>
          </a:p>
          <a:p>
            <a:endParaRPr lang="en-GB" sz="2000" dirty="0"/>
          </a:p>
          <a:p>
            <a:r>
              <a:rPr lang="en-GB" sz="2000" dirty="0" smtClean="0"/>
              <a:t>STAGE 1: EXPRESSION OF INTEREST</a:t>
            </a:r>
          </a:p>
          <a:p>
            <a:endParaRPr lang="en-GB" sz="2000" dirty="0"/>
          </a:p>
          <a:p>
            <a:r>
              <a:rPr lang="en-GB" sz="2000" dirty="0" smtClean="0"/>
              <a:t>STAGE 2: FINAL OPTIONS </a:t>
            </a:r>
          </a:p>
        </p:txBody>
      </p:sp>
    </p:spTree>
    <p:extLst>
      <p:ext uri="{BB962C8B-B14F-4D97-AF65-F5344CB8AC3E}">
        <p14:creationId xmlns:p14="http://schemas.microsoft.com/office/powerpoint/2010/main" val="1197316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974" y="1045835"/>
            <a:ext cx="6601694" cy="2633946"/>
          </a:xfrm>
          <a:prstGeom prst="rect">
            <a:avLst/>
          </a:prstGeom>
        </p:spPr>
      </p:pic>
      <p:cxnSp>
        <p:nvCxnSpPr>
          <p:cNvPr id="6" name="Straight Arrow Connector 5"/>
          <p:cNvCxnSpPr/>
          <p:nvPr/>
        </p:nvCxnSpPr>
        <p:spPr>
          <a:xfrm>
            <a:off x="1628303" y="2912865"/>
            <a:ext cx="1103179" cy="1533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2044" y="4599711"/>
            <a:ext cx="2908382" cy="923330"/>
          </a:xfrm>
          <a:prstGeom prst="rect">
            <a:avLst/>
          </a:prstGeom>
          <a:noFill/>
        </p:spPr>
        <p:txBody>
          <a:bodyPr wrap="square" rtlCol="0">
            <a:spAutoFit/>
          </a:bodyPr>
          <a:lstStyle/>
          <a:p>
            <a:r>
              <a:rPr lang="en-GB" dirty="0" smtClean="0"/>
              <a:t>Students have all chosen subjects that occupy this block of time</a:t>
            </a:r>
            <a:endParaRPr lang="en-GB" dirty="0"/>
          </a:p>
        </p:txBody>
      </p:sp>
      <p:cxnSp>
        <p:nvCxnSpPr>
          <p:cNvPr id="9" name="Straight Arrow Connector 8"/>
          <p:cNvCxnSpPr/>
          <p:nvPr/>
        </p:nvCxnSpPr>
        <p:spPr>
          <a:xfrm>
            <a:off x="6330169" y="3380330"/>
            <a:ext cx="383297" cy="10663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81369" y="4536948"/>
            <a:ext cx="2619314" cy="1477328"/>
          </a:xfrm>
          <a:prstGeom prst="rect">
            <a:avLst/>
          </a:prstGeom>
          <a:noFill/>
        </p:spPr>
        <p:txBody>
          <a:bodyPr wrap="square" rtlCol="0">
            <a:spAutoFit/>
          </a:bodyPr>
          <a:lstStyle/>
          <a:p>
            <a:r>
              <a:rPr lang="en-GB" dirty="0" smtClean="0"/>
              <a:t>Different subjects must occupy these time slots so that students can study the combination of subjects they want to.</a:t>
            </a:r>
            <a:endParaRPr lang="en-GB" dirty="0"/>
          </a:p>
        </p:txBody>
      </p:sp>
      <p:sp>
        <p:nvSpPr>
          <p:cNvPr id="12" name="TextBox 11"/>
          <p:cNvSpPr txBox="1"/>
          <p:nvPr/>
        </p:nvSpPr>
        <p:spPr>
          <a:xfrm>
            <a:off x="7238510" y="1728511"/>
            <a:ext cx="4731281" cy="2585323"/>
          </a:xfrm>
          <a:prstGeom prst="rect">
            <a:avLst/>
          </a:prstGeom>
          <a:solidFill>
            <a:schemeClr val="bg1"/>
          </a:solidFill>
          <a:ln w="28575">
            <a:solidFill>
              <a:schemeClr val="accent4"/>
            </a:solidFill>
          </a:ln>
        </p:spPr>
        <p:txBody>
          <a:bodyPr wrap="square" rtlCol="0">
            <a:spAutoFit/>
          </a:bodyPr>
          <a:lstStyle/>
          <a:p>
            <a:r>
              <a:rPr lang="en-GB" dirty="0" smtClean="0"/>
              <a:t>When students choose their options they are choosing what to do with some blocks of time.</a:t>
            </a:r>
          </a:p>
          <a:p>
            <a:endParaRPr lang="en-GB" dirty="0"/>
          </a:p>
          <a:p>
            <a:r>
              <a:rPr lang="en-GB" dirty="0" smtClean="0"/>
              <a:t>Each option block is actually 3 hours in a normal school timetable.</a:t>
            </a:r>
          </a:p>
          <a:p>
            <a:endParaRPr lang="en-GB" dirty="0"/>
          </a:p>
          <a:p>
            <a:r>
              <a:rPr lang="en-GB" dirty="0" smtClean="0"/>
              <a:t>Obviously students can’t be in 2 places at once which is why they cant study 2 subjects in one option block!</a:t>
            </a:r>
          </a:p>
        </p:txBody>
      </p:sp>
    </p:spTree>
    <p:extLst>
      <p:ext uri="{BB962C8B-B14F-4D97-AF65-F5344CB8AC3E}">
        <p14:creationId xmlns:p14="http://schemas.microsoft.com/office/powerpoint/2010/main" val="2592462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1978563"/>
              </p:ext>
            </p:extLst>
          </p:nvPr>
        </p:nvGraphicFramePr>
        <p:xfrm>
          <a:off x="757739" y="342108"/>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64724596"/>
                    </a:ext>
                  </a:extLst>
                </a:gridCol>
                <a:gridCol w="2709333">
                  <a:extLst>
                    <a:ext uri="{9D8B030D-6E8A-4147-A177-3AD203B41FA5}">
                      <a16:colId xmlns:a16="http://schemas.microsoft.com/office/drawing/2014/main" val="3754020090"/>
                    </a:ext>
                  </a:extLst>
                </a:gridCol>
                <a:gridCol w="2709333">
                  <a:extLst>
                    <a:ext uri="{9D8B030D-6E8A-4147-A177-3AD203B41FA5}">
                      <a16:colId xmlns:a16="http://schemas.microsoft.com/office/drawing/2014/main" val="2948462587"/>
                    </a:ext>
                  </a:extLst>
                </a:gridCol>
              </a:tblGrid>
              <a:tr h="370840">
                <a:tc>
                  <a:txBody>
                    <a:bodyPr/>
                    <a:lstStyle/>
                    <a:p>
                      <a:r>
                        <a:rPr lang="en-GB" dirty="0" smtClean="0"/>
                        <a:t>Option A</a:t>
                      </a:r>
                      <a:endParaRPr lang="en-GB" dirty="0"/>
                    </a:p>
                  </a:txBody>
                  <a:tcPr/>
                </a:tc>
                <a:tc>
                  <a:txBody>
                    <a:bodyPr/>
                    <a:lstStyle/>
                    <a:p>
                      <a:r>
                        <a:rPr lang="en-GB" dirty="0" smtClean="0"/>
                        <a:t>Option B</a:t>
                      </a:r>
                      <a:endParaRPr lang="en-GB" dirty="0"/>
                    </a:p>
                  </a:txBody>
                  <a:tcPr/>
                </a:tc>
                <a:tc>
                  <a:txBody>
                    <a:bodyPr/>
                    <a:lstStyle/>
                    <a:p>
                      <a:r>
                        <a:rPr lang="en-GB" dirty="0" smtClean="0"/>
                        <a:t>Option C</a:t>
                      </a:r>
                      <a:endParaRPr lang="en-GB" dirty="0"/>
                    </a:p>
                  </a:txBody>
                  <a:tcPr/>
                </a:tc>
                <a:extLst>
                  <a:ext uri="{0D108BD9-81ED-4DB2-BD59-A6C34878D82A}">
                    <a16:rowId xmlns:a16="http://schemas.microsoft.com/office/drawing/2014/main" val="3612958675"/>
                  </a:ext>
                </a:extLst>
              </a:tr>
              <a:tr h="370840">
                <a:tc>
                  <a:txBody>
                    <a:bodyPr/>
                    <a:lstStyle/>
                    <a:p>
                      <a:r>
                        <a:rPr lang="en-GB" dirty="0" smtClean="0"/>
                        <a:t>Geography</a:t>
                      </a:r>
                      <a:endParaRPr lang="en-GB" dirty="0"/>
                    </a:p>
                  </a:txBody>
                  <a:tcPr/>
                </a:tc>
                <a:tc>
                  <a:txBody>
                    <a:bodyPr/>
                    <a:lstStyle/>
                    <a:p>
                      <a:r>
                        <a:rPr lang="en-GB" dirty="0" smtClean="0"/>
                        <a:t>Business</a:t>
                      </a:r>
                      <a:endParaRPr lang="en-GB" dirty="0"/>
                    </a:p>
                  </a:txBody>
                  <a:tcPr/>
                </a:tc>
                <a:tc>
                  <a:txBody>
                    <a:bodyPr/>
                    <a:lstStyle/>
                    <a:p>
                      <a:r>
                        <a:rPr lang="en-GB" dirty="0" smtClean="0"/>
                        <a:t>Spanish</a:t>
                      </a:r>
                      <a:endParaRPr lang="en-GB" dirty="0"/>
                    </a:p>
                  </a:txBody>
                  <a:tcPr/>
                </a:tc>
                <a:extLst>
                  <a:ext uri="{0D108BD9-81ED-4DB2-BD59-A6C34878D82A}">
                    <a16:rowId xmlns:a16="http://schemas.microsoft.com/office/drawing/2014/main" val="3087675814"/>
                  </a:ext>
                </a:extLst>
              </a:tr>
              <a:tr h="370840">
                <a:tc>
                  <a:txBody>
                    <a:bodyPr/>
                    <a:lstStyle/>
                    <a:p>
                      <a:r>
                        <a:rPr lang="en-GB" dirty="0" smtClean="0"/>
                        <a:t>History</a:t>
                      </a:r>
                      <a:endParaRPr lang="en-GB" dirty="0"/>
                    </a:p>
                  </a:txBody>
                  <a:tcPr/>
                </a:tc>
                <a:tc>
                  <a:txBody>
                    <a:bodyPr/>
                    <a:lstStyle/>
                    <a:p>
                      <a:r>
                        <a:rPr lang="en-GB" dirty="0" smtClean="0"/>
                        <a:t>Sport</a:t>
                      </a:r>
                      <a:endParaRPr lang="en-GB" dirty="0"/>
                    </a:p>
                  </a:txBody>
                  <a:tcPr/>
                </a:tc>
                <a:tc>
                  <a:txBody>
                    <a:bodyPr/>
                    <a:lstStyle/>
                    <a:p>
                      <a:r>
                        <a:rPr lang="en-GB" dirty="0" smtClean="0"/>
                        <a:t>Computer science</a:t>
                      </a:r>
                      <a:endParaRPr lang="en-GB" dirty="0"/>
                    </a:p>
                  </a:txBody>
                  <a:tcPr/>
                </a:tc>
                <a:extLst>
                  <a:ext uri="{0D108BD9-81ED-4DB2-BD59-A6C34878D82A}">
                    <a16:rowId xmlns:a16="http://schemas.microsoft.com/office/drawing/2014/main" val="3745942802"/>
                  </a:ext>
                </a:extLst>
              </a:tr>
              <a:tr h="370840">
                <a:tc>
                  <a:txBody>
                    <a:bodyPr/>
                    <a:lstStyle/>
                    <a:p>
                      <a:r>
                        <a:rPr lang="en-GB" dirty="0" smtClean="0"/>
                        <a:t>Spanish</a:t>
                      </a:r>
                      <a:endParaRPr lang="en-GB" dirty="0"/>
                    </a:p>
                  </a:txBody>
                  <a:tcPr/>
                </a:tc>
                <a:tc>
                  <a:txBody>
                    <a:bodyPr/>
                    <a:lstStyle/>
                    <a:p>
                      <a:r>
                        <a:rPr lang="en-GB" dirty="0" smtClean="0"/>
                        <a:t>Art</a:t>
                      </a:r>
                      <a:endParaRPr lang="en-GB" dirty="0"/>
                    </a:p>
                  </a:txBody>
                  <a:tcPr/>
                </a:tc>
                <a:tc>
                  <a:txBody>
                    <a:bodyPr/>
                    <a:lstStyle/>
                    <a:p>
                      <a:r>
                        <a:rPr lang="en-GB" dirty="0" smtClean="0"/>
                        <a:t>Engineering</a:t>
                      </a:r>
                    </a:p>
                  </a:txBody>
                  <a:tcPr/>
                </a:tc>
                <a:extLst>
                  <a:ext uri="{0D108BD9-81ED-4DB2-BD59-A6C34878D82A}">
                    <a16:rowId xmlns:a16="http://schemas.microsoft.com/office/drawing/2014/main" val="1770001151"/>
                  </a:ext>
                </a:extLst>
              </a:tr>
            </a:tbl>
          </a:graphicData>
        </a:graphic>
      </p:graphicFrame>
      <p:sp>
        <p:nvSpPr>
          <p:cNvPr id="5" name="TextBox 4"/>
          <p:cNvSpPr txBox="1"/>
          <p:nvPr/>
        </p:nvSpPr>
        <p:spPr>
          <a:xfrm>
            <a:off x="757739" y="2253553"/>
            <a:ext cx="10217683"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If we build the blocks before asking students for their preferred combinations we would restrict the choices students can make…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Therefore we ask students to tell us which subjects they are interested in, we narrow the choices down to courses that have enough interest to ensure there will be enough students in the class  or enough for 2 classes of the subject.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 then use a computer program to work out what subjects should go into each block of time to ensure the </a:t>
            </a:r>
            <a:r>
              <a:rPr lang="en-GB" b="1" dirty="0" smtClean="0"/>
              <a:t>highest number of students possible receive their preferred </a:t>
            </a:r>
            <a:r>
              <a:rPr lang="en-GB" b="1" smtClean="0"/>
              <a:t>choices.</a:t>
            </a:r>
            <a:endParaRPr lang="en-GB" b="1" dirty="0" smtClean="0"/>
          </a:p>
        </p:txBody>
      </p:sp>
    </p:spTree>
    <p:extLst>
      <p:ext uri="{BB962C8B-B14F-4D97-AF65-F5344CB8AC3E}">
        <p14:creationId xmlns:p14="http://schemas.microsoft.com/office/powerpoint/2010/main" val="3408038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7" y="165761"/>
            <a:ext cx="8654084" cy="506592"/>
          </a:xfrm>
        </p:spPr>
        <p:txBody>
          <a:bodyPr/>
          <a:lstStyle/>
          <a:p>
            <a:r>
              <a:rPr lang="en-GB" dirty="0" smtClean="0"/>
              <a:t>Why do students need to take GCSE options?</a:t>
            </a:r>
            <a:endParaRPr lang="en-GB" dirty="0"/>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75" y="1995407"/>
            <a:ext cx="7382266" cy="3865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23065" y="1995407"/>
            <a:ext cx="3523129" cy="2800767"/>
          </a:xfrm>
          <a:prstGeom prst="rect">
            <a:avLst/>
          </a:prstGeom>
          <a:noFill/>
          <a:ln>
            <a:solidFill>
              <a:schemeClr val="accent1"/>
            </a:solidFill>
          </a:ln>
        </p:spPr>
        <p:txBody>
          <a:bodyPr wrap="square" rtlCol="0">
            <a:spAutoFit/>
          </a:bodyPr>
          <a:lstStyle/>
          <a:p>
            <a:r>
              <a:rPr lang="en-GB" sz="1600" dirty="0" smtClean="0"/>
              <a:t>Some sixth form colleges use this for their entrance criteria.</a:t>
            </a:r>
          </a:p>
          <a:p>
            <a:endParaRPr lang="en-GB" sz="1600" dirty="0" smtClean="0"/>
          </a:p>
          <a:p>
            <a:r>
              <a:rPr lang="en-GB" sz="1600" dirty="0" smtClean="0"/>
              <a:t>There are 8 buckets that make up this score.</a:t>
            </a:r>
          </a:p>
          <a:p>
            <a:endParaRPr lang="en-GB" sz="1600" dirty="0"/>
          </a:p>
          <a:p>
            <a:r>
              <a:rPr lang="en-GB" sz="1600" dirty="0" smtClean="0"/>
              <a:t>As the 9-1 GCSEs are very demanding and the </a:t>
            </a:r>
            <a:r>
              <a:rPr lang="en-GB" sz="1600" b="1" dirty="0" smtClean="0"/>
              <a:t>average of these eight grades </a:t>
            </a:r>
            <a:r>
              <a:rPr lang="en-GB" sz="1600" dirty="0" smtClean="0"/>
              <a:t>is calculated, it is more beneficial for students to study fewer GCSEs and achieve higher grades.</a:t>
            </a:r>
            <a:endParaRPr lang="en-GB" sz="1600" dirty="0"/>
          </a:p>
        </p:txBody>
      </p:sp>
      <p:sp>
        <p:nvSpPr>
          <p:cNvPr id="3" name="TextBox 2"/>
          <p:cNvSpPr txBox="1"/>
          <p:nvPr/>
        </p:nvSpPr>
        <p:spPr>
          <a:xfrm>
            <a:off x="377559" y="772815"/>
            <a:ext cx="8489171" cy="923330"/>
          </a:xfrm>
          <a:prstGeom prst="rect">
            <a:avLst/>
          </a:prstGeom>
          <a:noFill/>
        </p:spPr>
        <p:txBody>
          <a:bodyPr wrap="square" rtlCol="0">
            <a:spAutoFit/>
          </a:bodyPr>
          <a:lstStyle/>
          <a:p>
            <a:r>
              <a:rPr lang="en-GB" dirty="0" smtClean="0"/>
              <a:t>The government says that schools need to offer students the opportunity to achieve their best 8 grades in a certain combination of subjects.  This is called Attainment 8.</a:t>
            </a:r>
          </a:p>
          <a:p>
            <a:r>
              <a:rPr lang="en-GB" dirty="0" smtClean="0"/>
              <a:t>These subjects are:</a:t>
            </a:r>
            <a:endParaRPr lang="en-GB" dirty="0"/>
          </a:p>
        </p:txBody>
      </p:sp>
    </p:spTree>
    <p:extLst>
      <p:ext uri="{BB962C8B-B14F-4D97-AF65-F5344CB8AC3E}">
        <p14:creationId xmlns:p14="http://schemas.microsoft.com/office/powerpoint/2010/main" val="101884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7" y="165761"/>
            <a:ext cx="8654084" cy="506592"/>
          </a:xfrm>
        </p:spPr>
        <p:txBody>
          <a:bodyPr/>
          <a:lstStyle/>
          <a:p>
            <a:r>
              <a:rPr lang="en-GB" dirty="0" smtClean="0"/>
              <a:t>How do these buckets look at Sandymoor</a:t>
            </a:r>
            <a:endParaRPr lang="en-GB" dirty="0"/>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44759"/>
          <a:stretch/>
        </p:blipFill>
        <p:spPr bwMode="auto">
          <a:xfrm>
            <a:off x="924096" y="921551"/>
            <a:ext cx="7382266" cy="2135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6799" y="2734235"/>
            <a:ext cx="888401" cy="3854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Language</a:t>
            </a:r>
            <a:endParaRPr lang="en-GB" sz="1400" dirty="0">
              <a:solidFill>
                <a:schemeClr val="tx1"/>
              </a:solidFill>
            </a:endParaRPr>
          </a:p>
        </p:txBody>
      </p:sp>
      <p:sp>
        <p:nvSpPr>
          <p:cNvPr id="8" name="TextBox 7"/>
          <p:cNvSpPr txBox="1"/>
          <p:nvPr/>
        </p:nvSpPr>
        <p:spPr>
          <a:xfrm>
            <a:off x="466165" y="6436658"/>
            <a:ext cx="6436659" cy="307777"/>
          </a:xfrm>
          <a:prstGeom prst="rect">
            <a:avLst/>
          </a:prstGeom>
          <a:noFill/>
        </p:spPr>
        <p:txBody>
          <a:bodyPr wrap="square" rtlCol="0">
            <a:spAutoFit/>
          </a:bodyPr>
          <a:lstStyle/>
          <a:p>
            <a:r>
              <a:rPr lang="en-GB" sz="1400" dirty="0" smtClean="0"/>
              <a:t>* This is slightly different, if your child chooses the STEM pathway.</a:t>
            </a:r>
            <a:endParaRPr lang="en-GB" sz="1400" dirty="0"/>
          </a:p>
        </p:txBody>
      </p:sp>
      <p:sp>
        <p:nvSpPr>
          <p:cNvPr id="7" name="TextBox 6"/>
          <p:cNvSpPr txBox="1"/>
          <p:nvPr/>
        </p:nvSpPr>
        <p:spPr>
          <a:xfrm>
            <a:off x="3893227" y="3091319"/>
            <a:ext cx="2790741"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smtClean="0"/>
              <a:t>Buckets 3 and 4 are filled by combined science. This covers all sciences and awards 2 GCSEs. </a:t>
            </a:r>
            <a:r>
              <a:rPr lang="en-GB" sz="1600" dirty="0"/>
              <a:t>L</a:t>
            </a:r>
            <a:r>
              <a:rPr lang="en-GB" sz="1600" dirty="0" smtClean="0"/>
              <a:t>ess content is studied and exams are shorter. This is still a very demanding course.</a:t>
            </a:r>
          </a:p>
          <a:p>
            <a:endParaRPr lang="en-GB" sz="1600" dirty="0"/>
          </a:p>
          <a:p>
            <a:r>
              <a:rPr lang="en-GB" sz="1600" dirty="0" smtClean="0"/>
              <a:t>Bucket 5 is filled by the subject allocated in OPTION  A from History, Geography or Spanish. We ask you to choose </a:t>
            </a:r>
            <a:r>
              <a:rPr lang="en-GB" sz="1600" b="1" dirty="0" smtClean="0"/>
              <a:t>2 of these and be happy to study either one.</a:t>
            </a:r>
            <a:endParaRPr lang="en-GB" sz="1600" b="1" dirty="0"/>
          </a:p>
        </p:txBody>
      </p:sp>
      <p:sp>
        <p:nvSpPr>
          <p:cNvPr id="11" name="Rounded Rectangular Callout 10"/>
          <p:cNvSpPr/>
          <p:nvPr/>
        </p:nvSpPr>
        <p:spPr>
          <a:xfrm>
            <a:off x="9633647" y="1804912"/>
            <a:ext cx="2176862" cy="4157001"/>
          </a:xfrm>
          <a:prstGeom prst="wedgeRoundRectCallout">
            <a:avLst>
              <a:gd name="adj1" fmla="val -119178"/>
              <a:gd name="adj2" fmla="val -5114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Bucket 7 and 8 will  be Option Blocks B and  C.</a:t>
            </a:r>
          </a:p>
          <a:p>
            <a:pPr algn="ctr"/>
            <a:r>
              <a:rPr lang="en-GB" dirty="0" smtClean="0">
                <a:solidFill>
                  <a:schemeClr val="tx1"/>
                </a:solidFill>
              </a:rPr>
              <a:t>There are many subjects that can occupy these 2 buckets. This is why we need you to express your interest in these subjects.</a:t>
            </a:r>
          </a:p>
          <a:p>
            <a:pPr algn="ctr"/>
            <a:r>
              <a:rPr lang="en-GB" dirty="0" smtClean="0">
                <a:solidFill>
                  <a:schemeClr val="tx1"/>
                </a:solidFill>
              </a:rPr>
              <a:t>You </a:t>
            </a:r>
            <a:r>
              <a:rPr lang="en-GB" b="1" dirty="0" smtClean="0">
                <a:solidFill>
                  <a:schemeClr val="tx1"/>
                </a:solidFill>
              </a:rPr>
              <a:t>will choose 4 and be allocated 2 </a:t>
            </a:r>
            <a:r>
              <a:rPr lang="en-GB" dirty="0" smtClean="0">
                <a:solidFill>
                  <a:schemeClr val="tx1"/>
                </a:solidFill>
              </a:rPr>
              <a:t>of these 4 choices.</a:t>
            </a:r>
            <a:endParaRPr lang="en-GB" dirty="0">
              <a:solidFill>
                <a:schemeClr val="tx1"/>
              </a:solidFill>
            </a:endParaRPr>
          </a:p>
        </p:txBody>
      </p:sp>
      <p:sp>
        <p:nvSpPr>
          <p:cNvPr id="12" name="Rounded Rectangular Callout 11"/>
          <p:cNvSpPr/>
          <p:nvPr/>
        </p:nvSpPr>
        <p:spPr>
          <a:xfrm>
            <a:off x="405667" y="3511964"/>
            <a:ext cx="2572118" cy="1490689"/>
          </a:xfrm>
          <a:prstGeom prst="wedgeRoundRectCallout">
            <a:avLst>
              <a:gd name="adj1" fmla="val 101185"/>
              <a:gd name="adj2" fmla="val -10367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If your child chooses the STEM pathway all 3 of these buckets are filled by Triple science.</a:t>
            </a:r>
          </a:p>
          <a:p>
            <a:pPr algn="ctr"/>
            <a:endParaRPr lang="en-GB" dirty="0">
              <a:solidFill>
                <a:schemeClr val="tx1"/>
              </a:solidFill>
            </a:endParaRPr>
          </a:p>
        </p:txBody>
      </p:sp>
      <p:sp>
        <p:nvSpPr>
          <p:cNvPr id="13" name="Rounded Rectangular Callout 12"/>
          <p:cNvSpPr/>
          <p:nvPr/>
        </p:nvSpPr>
        <p:spPr>
          <a:xfrm>
            <a:off x="7238508" y="3805084"/>
            <a:ext cx="1840599" cy="1374550"/>
          </a:xfrm>
          <a:prstGeom prst="wedgeRoundRectCallout">
            <a:avLst>
              <a:gd name="adj1" fmla="val -84808"/>
              <a:gd name="adj2" fmla="val -16403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Bucket 6 is filled by English Literature for all students.</a:t>
            </a:r>
            <a:endParaRPr lang="en-GB" dirty="0">
              <a:solidFill>
                <a:schemeClr val="tx1"/>
              </a:solidFill>
            </a:endParaRPr>
          </a:p>
        </p:txBody>
      </p:sp>
    </p:spTree>
    <p:extLst>
      <p:ext uri="{BB962C8B-B14F-4D97-AF65-F5344CB8AC3E}">
        <p14:creationId xmlns:p14="http://schemas.microsoft.com/office/powerpoint/2010/main" val="5858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7" y="165761"/>
            <a:ext cx="8654084" cy="506592"/>
          </a:xfrm>
        </p:spPr>
        <p:txBody>
          <a:bodyPr/>
          <a:lstStyle/>
          <a:p>
            <a:pPr algn="ctr"/>
            <a:r>
              <a:rPr lang="en-GB" dirty="0" smtClean="0"/>
              <a:t>THE STEM PATHWAY</a:t>
            </a:r>
            <a:endParaRPr lang="en-GB" dirty="0"/>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44759"/>
          <a:stretch/>
        </p:blipFill>
        <p:spPr bwMode="auto">
          <a:xfrm>
            <a:off x="924096" y="1975810"/>
            <a:ext cx="5956655" cy="17230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2378" y="3411070"/>
            <a:ext cx="888401" cy="3854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Language</a:t>
            </a:r>
            <a:endParaRPr lang="en-GB" sz="1400" dirty="0">
              <a:solidFill>
                <a:schemeClr val="tx1"/>
              </a:solidFill>
            </a:endParaRPr>
          </a:p>
        </p:txBody>
      </p:sp>
      <p:sp>
        <p:nvSpPr>
          <p:cNvPr id="5" name="TextBox 4"/>
          <p:cNvSpPr txBox="1"/>
          <p:nvPr/>
        </p:nvSpPr>
        <p:spPr>
          <a:xfrm>
            <a:off x="349624" y="672353"/>
            <a:ext cx="9233647" cy="1200329"/>
          </a:xfrm>
          <a:prstGeom prst="rect">
            <a:avLst/>
          </a:prstGeom>
          <a:noFill/>
        </p:spPr>
        <p:txBody>
          <a:bodyPr wrap="square" rtlCol="0">
            <a:spAutoFit/>
          </a:bodyPr>
          <a:lstStyle/>
          <a:p>
            <a:r>
              <a:rPr lang="en-GB" dirty="0" smtClean="0"/>
              <a:t>This is a fantastic opportunity we are excited to introduce this year. The student voice research from year 9 indicates there are many students who aim to be the Mathematicians, Biologists, Chemists, Computer </a:t>
            </a:r>
            <a:r>
              <a:rPr lang="en-GB" dirty="0"/>
              <a:t>S</a:t>
            </a:r>
            <a:r>
              <a:rPr lang="en-GB" dirty="0" smtClean="0"/>
              <a:t>cientists or Physicists of the future. We are very lucky to have such a highly talented cohort for who we can offer a very academically rigorous route.</a:t>
            </a:r>
            <a:endParaRPr lang="en-GB" dirty="0"/>
          </a:p>
        </p:txBody>
      </p:sp>
      <p:sp>
        <p:nvSpPr>
          <p:cNvPr id="7" name="TextBox 6"/>
          <p:cNvSpPr txBox="1"/>
          <p:nvPr/>
        </p:nvSpPr>
        <p:spPr>
          <a:xfrm>
            <a:off x="3290047" y="3698847"/>
            <a:ext cx="1568824" cy="1815882"/>
          </a:xfrm>
          <a:prstGeom prst="rect">
            <a:avLst/>
          </a:prstGeom>
          <a:noFill/>
        </p:spPr>
        <p:txBody>
          <a:bodyPr wrap="square" rtlCol="0">
            <a:spAutoFit/>
          </a:bodyPr>
          <a:lstStyle/>
          <a:p>
            <a:r>
              <a:rPr lang="en-GB" sz="1400" dirty="0" smtClean="0"/>
              <a:t>The highest grades in the following will fill these buckets:</a:t>
            </a:r>
          </a:p>
          <a:p>
            <a:r>
              <a:rPr lang="en-GB" sz="1400" dirty="0" smtClean="0"/>
              <a:t>Computer Science</a:t>
            </a:r>
          </a:p>
          <a:p>
            <a:r>
              <a:rPr lang="en-GB" sz="1400" dirty="0" smtClean="0"/>
              <a:t>Biology</a:t>
            </a:r>
          </a:p>
          <a:p>
            <a:r>
              <a:rPr lang="en-GB" sz="1400" dirty="0" smtClean="0"/>
              <a:t>Chemistry</a:t>
            </a:r>
          </a:p>
          <a:p>
            <a:r>
              <a:rPr lang="en-GB" sz="1400" dirty="0" smtClean="0"/>
              <a:t>Physics</a:t>
            </a:r>
            <a:endParaRPr lang="en-GB" sz="1400" dirty="0"/>
          </a:p>
        </p:txBody>
      </p:sp>
      <p:sp>
        <p:nvSpPr>
          <p:cNvPr id="10" name="TextBox 9"/>
          <p:cNvSpPr txBox="1"/>
          <p:nvPr/>
        </p:nvSpPr>
        <p:spPr>
          <a:xfrm>
            <a:off x="5181600" y="3698847"/>
            <a:ext cx="2043953" cy="1169551"/>
          </a:xfrm>
          <a:prstGeom prst="rect">
            <a:avLst/>
          </a:prstGeom>
          <a:noFill/>
        </p:spPr>
        <p:txBody>
          <a:bodyPr wrap="square" rtlCol="0">
            <a:spAutoFit/>
          </a:bodyPr>
          <a:lstStyle/>
          <a:p>
            <a:r>
              <a:rPr lang="en-GB" sz="1400" dirty="0" smtClean="0"/>
              <a:t>The highest grades in:</a:t>
            </a:r>
          </a:p>
          <a:p>
            <a:r>
              <a:rPr lang="en-GB" sz="1400" dirty="0" smtClean="0"/>
              <a:t>Statistics</a:t>
            </a:r>
          </a:p>
          <a:p>
            <a:r>
              <a:rPr lang="en-GB" sz="1400" dirty="0" smtClean="0"/>
              <a:t>Further Maths</a:t>
            </a:r>
          </a:p>
          <a:p>
            <a:r>
              <a:rPr lang="en-GB" sz="1400" dirty="0" smtClean="0"/>
              <a:t>English Literature</a:t>
            </a:r>
          </a:p>
          <a:p>
            <a:r>
              <a:rPr lang="en-GB" sz="1400" dirty="0" smtClean="0"/>
              <a:t>1 further option</a:t>
            </a:r>
            <a:endParaRPr lang="en-GB" sz="1400" dirty="0"/>
          </a:p>
        </p:txBody>
      </p:sp>
      <p:sp>
        <p:nvSpPr>
          <p:cNvPr id="11" name="TextBox 10"/>
          <p:cNvSpPr txBox="1"/>
          <p:nvPr/>
        </p:nvSpPr>
        <p:spPr>
          <a:xfrm>
            <a:off x="7862047" y="2312894"/>
            <a:ext cx="3818965" cy="2862322"/>
          </a:xfrm>
          <a:prstGeom prst="rect">
            <a:avLst/>
          </a:prstGeom>
          <a:noFill/>
        </p:spPr>
        <p:txBody>
          <a:bodyPr wrap="square" rtlCol="0">
            <a:spAutoFit/>
          </a:bodyPr>
          <a:lstStyle/>
          <a:p>
            <a:r>
              <a:rPr lang="en-GB" dirty="0" smtClean="0"/>
              <a:t>Students who choose this pathway will be studying a total of 10 GCSEs. </a:t>
            </a:r>
            <a:endParaRPr lang="en-GB" dirty="0"/>
          </a:p>
          <a:p>
            <a:r>
              <a:rPr lang="en-GB" dirty="0" smtClean="0"/>
              <a:t>This is because these courses are intertwined and subject content may be covered through cross- curricular projects.</a:t>
            </a:r>
          </a:p>
          <a:p>
            <a:r>
              <a:rPr lang="en-GB" dirty="0" smtClean="0"/>
              <a:t>This will be a very demanding route and require students to be committed and have a mature, highly focused attitude to learning.</a:t>
            </a:r>
            <a:endParaRPr lang="en-GB" dirty="0"/>
          </a:p>
        </p:txBody>
      </p:sp>
    </p:spTree>
    <p:extLst>
      <p:ext uri="{BB962C8B-B14F-4D97-AF65-F5344CB8AC3E}">
        <p14:creationId xmlns:p14="http://schemas.microsoft.com/office/powerpoint/2010/main" val="3169246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17" y="802406"/>
            <a:ext cx="8137183" cy="4955203"/>
          </a:xfrm>
          <a:prstGeom prst="rect">
            <a:avLst/>
          </a:prstGeom>
          <a:noFill/>
          <a:ln w="57150">
            <a:solidFill>
              <a:srgbClr val="00B050"/>
            </a:solidFill>
          </a:ln>
        </p:spPr>
        <p:txBody>
          <a:bodyPr wrap="square" rtlCol="0">
            <a:spAutoFit/>
          </a:bodyPr>
          <a:lstStyle/>
          <a:p>
            <a:pPr marL="285750" indent="-285750">
              <a:buFont typeface="Arial" panose="020B0604020202020204" pitchFamily="34" charset="0"/>
              <a:buChar char="•"/>
            </a:pPr>
            <a:r>
              <a:rPr lang="en-GB" sz="2000" dirty="0" smtClean="0"/>
              <a:t>There are literally hundreds of GCSE and BTEC courses that we as a school could run and offer for students to study!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Our subject expert teachers look at these and decide which ones are the most suitable for our students.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information about the courses we are able to offer in 2021 can be found on the year 9 team at the end of this meeting and will also be emailed to all students.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is not possible however to run all of these courses as there are just too many!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We can only run courses that </a:t>
            </a:r>
            <a:r>
              <a:rPr lang="en-GB" sz="2000" b="1" dirty="0" smtClean="0"/>
              <a:t>enough</a:t>
            </a:r>
            <a:r>
              <a:rPr lang="en-GB" sz="2000" dirty="0" smtClean="0"/>
              <a:t> students want to study.</a:t>
            </a:r>
          </a:p>
          <a:p>
            <a:endParaRPr lang="en-GB" dirty="0" smtClean="0"/>
          </a:p>
          <a:p>
            <a:endParaRPr lang="en-GB" dirty="0"/>
          </a:p>
        </p:txBody>
      </p:sp>
      <p:pic>
        <p:nvPicPr>
          <p:cNvPr id="3" name="Picture 2"/>
          <p:cNvPicPr>
            <a:picLocks noChangeAspect="1"/>
          </p:cNvPicPr>
          <p:nvPr/>
        </p:nvPicPr>
        <p:blipFill>
          <a:blip r:embed="rId2"/>
          <a:stretch>
            <a:fillRect/>
          </a:stretch>
        </p:blipFill>
        <p:spPr>
          <a:xfrm>
            <a:off x="9089072" y="2044334"/>
            <a:ext cx="2697479" cy="2023109"/>
          </a:xfrm>
          <a:prstGeom prst="rect">
            <a:avLst/>
          </a:prstGeom>
        </p:spPr>
      </p:pic>
    </p:spTree>
    <p:extLst>
      <p:ext uri="{BB962C8B-B14F-4D97-AF65-F5344CB8AC3E}">
        <p14:creationId xmlns:p14="http://schemas.microsoft.com/office/powerpoint/2010/main" val="558764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99963397"/>
              </p:ext>
            </p:extLst>
          </p:nvPr>
        </p:nvGraphicFramePr>
        <p:xfrm>
          <a:off x="2838823" y="1193475"/>
          <a:ext cx="6484471" cy="5216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053166" y="-125488"/>
            <a:ext cx="681269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smtClean="0">
                <a:ln/>
                <a:solidFill>
                  <a:schemeClr val="accent4"/>
                </a:solidFill>
                <a:effectLst/>
              </a:rPr>
              <a:t>Stage 1 – Expression of Interest</a:t>
            </a:r>
            <a:endParaRPr lang="en-US" sz="4000" b="1" cap="none" spc="0" dirty="0">
              <a:ln/>
              <a:solidFill>
                <a:schemeClr val="accent4"/>
              </a:solidFill>
              <a:effectLst/>
            </a:endParaRPr>
          </a:p>
        </p:txBody>
      </p:sp>
      <p:sp>
        <p:nvSpPr>
          <p:cNvPr id="4" name="TextBox 3"/>
          <p:cNvSpPr txBox="1"/>
          <p:nvPr/>
        </p:nvSpPr>
        <p:spPr>
          <a:xfrm>
            <a:off x="484093" y="658011"/>
            <a:ext cx="9726706" cy="307777"/>
          </a:xfrm>
          <a:prstGeom prst="rect">
            <a:avLst/>
          </a:prstGeom>
          <a:noFill/>
        </p:spPr>
        <p:txBody>
          <a:bodyPr wrap="square" rtlCol="0">
            <a:spAutoFit/>
          </a:bodyPr>
          <a:lstStyle/>
          <a:p>
            <a:r>
              <a:rPr lang="en-GB" sz="1400" dirty="0" smtClean="0"/>
              <a:t>As with everything in the current climate, these dates are provisional and may be subject to change due to external events.</a:t>
            </a:r>
            <a:endParaRPr lang="en-GB" sz="1400" dirty="0"/>
          </a:p>
        </p:txBody>
      </p:sp>
    </p:spTree>
    <p:extLst>
      <p:ext uri="{BB962C8B-B14F-4D97-AF65-F5344CB8AC3E}">
        <p14:creationId xmlns:p14="http://schemas.microsoft.com/office/powerpoint/2010/main" val="847873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versible reactions" id="{23D3F716-03DF-45C3-9DEF-CCCA39C570DC}" vid="{5865F095-0E89-43E2-B6AF-477AFA5A7E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554E245638E4B90991EEA938781AD" ma:contentTypeVersion="30" ma:contentTypeDescription="Create a new document." ma:contentTypeScope="" ma:versionID="74f7784e6c9f129978bd266390880b59">
  <xsd:schema xmlns:xsd="http://www.w3.org/2001/XMLSchema" xmlns:xs="http://www.w3.org/2001/XMLSchema" xmlns:p="http://schemas.microsoft.com/office/2006/metadata/properties" xmlns:ns3="7df6057d-097b-434e-9449-4a529c9a93c4" xmlns:ns4="47f6e2aa-87bc-44c9-b0c2-fbb3ba88e54f" targetNamespace="http://schemas.microsoft.com/office/2006/metadata/properties" ma:root="true" ma:fieldsID="bf298f0b9074908c5bbd917342751fef" ns3:_="" ns4:_="">
    <xsd:import namespace="7df6057d-097b-434e-9449-4a529c9a93c4"/>
    <xsd:import namespace="47f6e2aa-87bc-44c9-b0c2-fbb3ba88e54f"/>
    <xsd:element name="properties">
      <xsd:complexType>
        <xsd:sequence>
          <xsd:element name="documentManagement">
            <xsd:complexType>
              <xsd:all>
                <xsd:element ref="ns3:NotebookType" minOccurs="0"/>
                <xsd:element ref="ns3:FolderType" minOccurs="0"/>
                <xsd:element ref="ns3:Owner"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DefaultSectionNames" minOccurs="0"/>
                <xsd:element ref="ns3:Is_Collaboration_Space_Locked" minOccurs="0"/>
                <xsd:element ref="ns3:MediaServiceMetadata" minOccurs="0"/>
                <xsd:element ref="ns3:MediaServiceFastMetadata" minOccurs="0"/>
                <xsd:element ref="ns3:MediaServiceDateTaken" minOccurs="0"/>
                <xsd:element ref="ns3:MediaServiceAutoTags" minOccurs="0"/>
                <xsd:element ref="ns3:Templates" minOccurs="0"/>
                <xsd:element ref="ns3:Self_Registration_Enabled0"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6057d-097b-434e-9449-4a529c9a93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ltureName" ma:index="11" nillable="true" ma:displayName="Culture Name" ma:internalName="CultureName">
      <xsd:simpleType>
        <xsd:restriction base="dms:Text"/>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Has_Teacher_Only_SectionGroup" ma:index="19" nillable="true" ma:displayName="Has Teacher Only SectionGroup" ma:internalName="Has_Teacher_Only_SectionGroup">
      <xsd:simpleType>
        <xsd:restriction base="dms:Boolean"/>
      </xsd:simpleType>
    </xsd:element>
    <xsd:element name="DefaultSectionNames" ma:index="23" nillable="true" ma:displayName="Default Section Names" ma:internalName="DefaultSectionNames">
      <xsd:simpleType>
        <xsd:restriction base="dms:Note">
          <xsd:maxLength value="255"/>
        </xsd:restrictio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Templates" ma:index="29" nillable="true" ma:displayName="Templates" ma:internalName="Templates">
      <xsd:simpleType>
        <xsd:restriction base="dms:Note">
          <xsd:maxLength value="255"/>
        </xsd:restriction>
      </xsd:simpleType>
    </xsd:element>
    <xsd:element name="Self_Registration_Enabled0" ma:index="30" nillable="true" ma:displayName="Self Registration Enabled" ma:internalName="Self_Registration_Enabled0">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f6e2aa-87bc-44c9-b0c2-fbb3ba88e54f" elementFormDefault="qualified">
    <xsd:import namespace="http://schemas.microsoft.com/office/2006/documentManagement/types"/>
    <xsd:import namespace="http://schemas.microsoft.com/office/infopath/2007/PartnerControls"/>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element name="SharingHintHash" ma:index="2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7df6057d-097b-434e-9449-4a529c9a93c4" xsi:nil="true"/>
    <Templates xmlns="7df6057d-097b-434e-9449-4a529c9a93c4" xsi:nil="true"/>
    <AppVersion xmlns="7df6057d-097b-434e-9449-4a529c9a93c4" xsi:nil="true"/>
    <Invited_Teachers xmlns="7df6057d-097b-434e-9449-4a529c9a93c4" xsi:nil="true"/>
    <NotebookType xmlns="7df6057d-097b-434e-9449-4a529c9a93c4" xsi:nil="true"/>
    <Teachers xmlns="7df6057d-097b-434e-9449-4a529c9a93c4">
      <UserInfo>
        <DisplayName/>
        <AccountId xsi:nil="true"/>
        <AccountType/>
      </UserInfo>
    </Teachers>
    <Owner xmlns="7df6057d-097b-434e-9449-4a529c9a93c4">
      <UserInfo>
        <DisplayName/>
        <AccountId xsi:nil="true"/>
        <AccountType/>
      </UserInfo>
    </Owner>
    <Students xmlns="7df6057d-097b-434e-9449-4a529c9a93c4">
      <UserInfo>
        <DisplayName/>
        <AccountId xsi:nil="true"/>
        <AccountType/>
      </UserInfo>
    </Students>
    <Self_Registration_Enabled0 xmlns="7df6057d-097b-434e-9449-4a529c9a93c4" xsi:nil="true"/>
    <DefaultSectionNames xmlns="7df6057d-097b-434e-9449-4a529c9a93c4" xsi:nil="true"/>
    <Is_Collaboration_Space_Locked xmlns="7df6057d-097b-434e-9449-4a529c9a93c4" xsi:nil="true"/>
    <Invited_Students xmlns="7df6057d-097b-434e-9449-4a529c9a93c4" xsi:nil="true"/>
    <CultureName xmlns="7df6057d-097b-434e-9449-4a529c9a93c4" xsi:nil="true"/>
    <Student_Groups xmlns="7df6057d-097b-434e-9449-4a529c9a93c4">
      <UserInfo>
        <DisplayName/>
        <AccountId xsi:nil="true"/>
        <AccountType/>
      </UserInfo>
    </Student_Groups>
    <Self_Registration_Enabled xmlns="7df6057d-097b-434e-9449-4a529c9a93c4" xsi:nil="true"/>
    <Has_Teacher_Only_SectionGroup xmlns="7df6057d-097b-434e-9449-4a529c9a93c4" xsi:nil="true"/>
  </documentManagement>
</p:properties>
</file>

<file path=customXml/itemProps1.xml><?xml version="1.0" encoding="utf-8"?>
<ds:datastoreItem xmlns:ds="http://schemas.openxmlformats.org/officeDocument/2006/customXml" ds:itemID="{E1711FE4-13EA-48FB-A381-2A306BA57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6057d-097b-434e-9449-4a529c9a93c4"/>
    <ds:schemaRef ds:uri="47f6e2aa-87bc-44c9-b0c2-fbb3ba88e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0E5140-88A3-4DDE-A770-4562E79AAE06}">
  <ds:schemaRefs>
    <ds:schemaRef ds:uri="http://schemas.microsoft.com/sharepoint/v3/contenttype/forms"/>
  </ds:schemaRefs>
</ds:datastoreItem>
</file>

<file path=customXml/itemProps3.xml><?xml version="1.0" encoding="utf-8"?>
<ds:datastoreItem xmlns:ds="http://schemas.openxmlformats.org/officeDocument/2006/customXml" ds:itemID="{48C1A048-82A0-43AA-8BBB-F0FC971DE6E2}">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47f6e2aa-87bc-44c9-b0c2-fbb3ba88e54f"/>
    <ds:schemaRef ds:uri="7df6057d-097b-434e-9449-4a529c9a93c4"/>
  </ds:schemaRefs>
</ds:datastoreItem>
</file>

<file path=docProps/app.xml><?xml version="1.0" encoding="utf-8"?>
<Properties xmlns="http://schemas.openxmlformats.org/officeDocument/2006/extended-properties" xmlns:vt="http://schemas.openxmlformats.org/officeDocument/2006/docPropsVTypes">
  <TotalTime>397</TotalTime>
  <Words>1384</Words>
  <Application>Microsoft Office PowerPoint</Application>
  <PresentationFormat>Widescreen</PresentationFormat>
  <Paragraphs>134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1_Office Theme</vt:lpstr>
      <vt:lpstr>PowerPoint Presentation</vt:lpstr>
      <vt:lpstr>PowerPoint Presentation</vt:lpstr>
      <vt:lpstr>PowerPoint Presentation</vt:lpstr>
      <vt:lpstr>PowerPoint Presentation</vt:lpstr>
      <vt:lpstr>Why do students need to take GCSE options?</vt:lpstr>
      <vt:lpstr>How do these buckets look at Sandymoor</vt:lpstr>
      <vt:lpstr>THE STEM PATHWAY</vt:lpstr>
      <vt:lpstr>PowerPoint Presentation</vt:lpstr>
      <vt:lpstr>PowerPoint Presentation</vt:lpstr>
      <vt:lpstr>PowerPoint Presentation</vt:lpstr>
      <vt:lpstr>How we will support you with this decision.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Johnson</dc:creator>
  <cp:lastModifiedBy>Sally Jones</cp:lastModifiedBy>
  <cp:revision>31</cp:revision>
  <dcterms:created xsi:type="dcterms:W3CDTF">2020-12-06T13:47:52Z</dcterms:created>
  <dcterms:modified xsi:type="dcterms:W3CDTF">2021-07-12T15:51:56Z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0x010100053554E245638E4B90991EEA938781AD</vt:lpwstr>
  </property>
</Properties>
</file>